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77" r:id="rId1"/>
  </p:sldMasterIdLst>
  <p:notesMasterIdLst>
    <p:notesMasterId r:id="rId12"/>
  </p:notesMasterIdLst>
  <p:sldIdLst>
    <p:sldId id="256" r:id="rId2"/>
    <p:sldId id="305" r:id="rId3"/>
    <p:sldId id="263" r:id="rId4"/>
    <p:sldId id="268" r:id="rId5"/>
    <p:sldId id="299" r:id="rId6"/>
    <p:sldId id="257" r:id="rId7"/>
    <p:sldId id="288" r:id="rId8"/>
    <p:sldId id="262" r:id="rId9"/>
    <p:sldId id="295" r:id="rId10"/>
    <p:sldId id="25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B5B539-F59D-EB88-3062-F58F27D3F71A}" v="120" dt="2022-02-23T22:20:54.2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067"/>
    <p:restoredTop sz="85303"/>
  </p:normalViewPr>
  <p:slideViewPr>
    <p:cSldViewPr snapToGrid="0" snapToObjects="1">
      <p:cViewPr varScale="1">
        <p:scale>
          <a:sx n="54" d="100"/>
          <a:sy n="54" d="100"/>
        </p:scale>
        <p:origin x="149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783F5B-ACE9-F74E-9228-66106011D3F6}" type="datetimeFigureOut">
              <a:rPr lang="en-US" smtClean="0"/>
              <a:t>2/23/2022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A6FE21-88A0-5A4F-887B-888D84FA50ED}" type="slidenum">
              <a:rPr lang="en-US" smtClean="0"/>
              <a:t>‹#›</a:t>
            </a:fld>
            <a:endParaRPr lang="en-US"/>
          </a:p>
        </p:txBody>
      </p:sp>
    </p:spTree>
    <p:extLst>
      <p:ext uri="{BB962C8B-B14F-4D97-AF65-F5344CB8AC3E}">
        <p14:creationId xmlns:p14="http://schemas.microsoft.com/office/powerpoint/2010/main" val="253319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A6FE21-88A0-5A4F-887B-888D84FA50ED}" type="slidenum">
              <a:rPr lang="en-US" smtClean="0"/>
              <a:t>1</a:t>
            </a:fld>
            <a:endParaRPr lang="en-US"/>
          </a:p>
        </p:txBody>
      </p:sp>
    </p:spTree>
    <p:extLst>
      <p:ext uri="{BB962C8B-B14F-4D97-AF65-F5344CB8AC3E}">
        <p14:creationId xmlns:p14="http://schemas.microsoft.com/office/powerpoint/2010/main" val="2863451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“Annulling Waters”</a:t>
            </a:r>
          </a:p>
          <a:p>
            <a:r>
              <a:rPr lang="en-US" sz="1200" i="0" kern="1200" dirty="0">
                <a:solidFill>
                  <a:schemeClr val="tx1"/>
                </a:solidFill>
                <a:effectLst/>
                <a:latin typeface="+mn-lt"/>
                <a:ea typeface="+mn-ea"/>
                <a:cs typeface="+mn-cs"/>
              </a:rPr>
              <a:t>Mixed Media </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Jean/Ghost Shirai</a:t>
            </a:r>
          </a:p>
          <a:p>
            <a:r>
              <a:rPr lang="en-US" sz="1200" i="0" kern="1200" dirty="0" err="1">
                <a:solidFill>
                  <a:schemeClr val="tx1"/>
                </a:solidFill>
                <a:effectLst/>
                <a:latin typeface="+mn-lt"/>
                <a:ea typeface="+mn-ea"/>
                <a:cs typeface="+mn-cs"/>
              </a:rPr>
              <a:t>Northisde</a:t>
            </a:r>
            <a:r>
              <a:rPr lang="en-US" sz="1200" i="0" kern="1200" dirty="0">
                <a:solidFill>
                  <a:schemeClr val="tx1"/>
                </a:solidFill>
                <a:effectLst/>
                <a:latin typeface="+mn-lt"/>
                <a:ea typeface="+mn-ea"/>
                <a:cs typeface="+mn-cs"/>
              </a:rPr>
              <a:t> MS</a:t>
            </a:r>
          </a:p>
          <a:p>
            <a:r>
              <a:rPr lang="en-US" sz="1200" i="0" kern="1200" dirty="0">
                <a:solidFill>
                  <a:schemeClr val="tx1"/>
                </a:solidFill>
                <a:effectLst/>
                <a:latin typeface="+mn-lt"/>
                <a:ea typeface="+mn-ea"/>
                <a:cs typeface="+mn-cs"/>
              </a:rPr>
              <a:t>Grade 8</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James </a:t>
            </a:r>
            <a:r>
              <a:rPr lang="en-US" sz="1200" i="0" kern="1200" dirty="0" err="1">
                <a:solidFill>
                  <a:schemeClr val="tx1"/>
                </a:solidFill>
                <a:effectLst/>
                <a:latin typeface="+mn-lt"/>
                <a:ea typeface="+mn-ea"/>
                <a:cs typeface="+mn-cs"/>
              </a:rPr>
              <a:t>Cipalla</a:t>
            </a:r>
            <a:r>
              <a:rPr lang="en-US" sz="120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2EA6FE21-88A0-5A4F-887B-888D84FA50ED}" type="slidenum">
              <a:rPr lang="en-US" smtClean="0"/>
              <a:t>2</a:t>
            </a:fld>
            <a:endParaRPr lang="en-US"/>
          </a:p>
        </p:txBody>
      </p:sp>
    </p:spTree>
    <p:extLst>
      <p:ext uri="{BB962C8B-B14F-4D97-AF65-F5344CB8AC3E}">
        <p14:creationId xmlns:p14="http://schemas.microsoft.com/office/powerpoint/2010/main" val="2398959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“Central Path”</a:t>
            </a:r>
          </a:p>
          <a:p>
            <a:r>
              <a:rPr lang="en-US" sz="1200" i="0" kern="1200" dirty="0">
                <a:solidFill>
                  <a:schemeClr val="tx1"/>
                </a:solidFill>
                <a:effectLst/>
                <a:latin typeface="+mn-lt"/>
                <a:ea typeface="+mn-ea"/>
                <a:cs typeface="+mn-cs"/>
              </a:rPr>
              <a:t>Photography</a:t>
            </a:r>
          </a:p>
          <a:p>
            <a:endParaRPr lang="en-US" sz="1200" i="0" kern="1200" dirty="0">
              <a:solidFill>
                <a:schemeClr val="tx1"/>
              </a:solidFill>
              <a:effectLst/>
              <a:latin typeface="+mn-lt"/>
              <a:ea typeface="+mn-ea"/>
              <a:cs typeface="+mn-cs"/>
            </a:endParaRPr>
          </a:p>
          <a:p>
            <a:r>
              <a:rPr lang="en-US" dirty="0" err="1"/>
              <a:t>Jazani</a:t>
            </a:r>
            <a:r>
              <a:rPr lang="en-US" dirty="0"/>
              <a:t> Cox </a:t>
            </a:r>
          </a:p>
          <a:p>
            <a:r>
              <a:rPr lang="en-US" dirty="0"/>
              <a:t>Granby HS </a:t>
            </a:r>
          </a:p>
          <a:p>
            <a:r>
              <a:rPr lang="en-US" dirty="0"/>
              <a:t>Grade 11</a:t>
            </a:r>
          </a:p>
          <a:p>
            <a:endParaRPr lang="en-US" dirty="0"/>
          </a:p>
          <a:p>
            <a:r>
              <a:rPr lang="en-US" dirty="0"/>
              <a:t>Teacher: Nicole Harp </a:t>
            </a:r>
          </a:p>
        </p:txBody>
      </p:sp>
      <p:sp>
        <p:nvSpPr>
          <p:cNvPr id="4" name="Slide Number Placeholder 3"/>
          <p:cNvSpPr>
            <a:spLocks noGrp="1"/>
          </p:cNvSpPr>
          <p:nvPr>
            <p:ph type="sldNum" sz="quarter" idx="5"/>
          </p:nvPr>
        </p:nvSpPr>
        <p:spPr/>
        <p:txBody>
          <a:bodyPr/>
          <a:lstStyle/>
          <a:p>
            <a:fld id="{2EA6FE21-88A0-5A4F-887B-888D84FA50ED}" type="slidenum">
              <a:rPr lang="en-US" smtClean="0"/>
              <a:t>3</a:t>
            </a:fld>
            <a:endParaRPr lang="en-US"/>
          </a:p>
        </p:txBody>
      </p:sp>
    </p:spTree>
    <p:extLst>
      <p:ext uri="{BB962C8B-B14F-4D97-AF65-F5344CB8AC3E}">
        <p14:creationId xmlns:p14="http://schemas.microsoft.com/office/powerpoint/2010/main" val="2949662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“Helpless”</a:t>
            </a:r>
          </a:p>
          <a:p>
            <a:r>
              <a:rPr lang="en-US" sz="1200" i="0" kern="1200" dirty="0">
                <a:solidFill>
                  <a:schemeClr val="tx1"/>
                </a:solidFill>
                <a:effectLst/>
                <a:latin typeface="+mn-lt"/>
                <a:ea typeface="+mn-ea"/>
                <a:cs typeface="+mn-cs"/>
              </a:rPr>
              <a:t>Photography </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Madison Skinner </a:t>
            </a:r>
          </a:p>
          <a:p>
            <a:r>
              <a:rPr lang="en-US" sz="1200" i="0" kern="1200" dirty="0">
                <a:solidFill>
                  <a:schemeClr val="tx1"/>
                </a:solidFill>
                <a:effectLst/>
                <a:latin typeface="+mn-lt"/>
                <a:ea typeface="+mn-ea"/>
                <a:cs typeface="+mn-cs"/>
              </a:rPr>
              <a:t>Granby HS</a:t>
            </a:r>
          </a:p>
          <a:p>
            <a:r>
              <a:rPr lang="en-US" sz="1200" i="0" kern="1200" dirty="0">
                <a:solidFill>
                  <a:schemeClr val="tx1"/>
                </a:solidFill>
                <a:effectLst/>
                <a:latin typeface="+mn-lt"/>
                <a:ea typeface="+mn-ea"/>
                <a:cs typeface="+mn-cs"/>
              </a:rPr>
              <a:t>Grade 10</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Nicole Harp </a:t>
            </a:r>
            <a:endParaRPr lang="en-US" dirty="0"/>
          </a:p>
        </p:txBody>
      </p:sp>
      <p:sp>
        <p:nvSpPr>
          <p:cNvPr id="4" name="Slide Number Placeholder 3"/>
          <p:cNvSpPr>
            <a:spLocks noGrp="1"/>
          </p:cNvSpPr>
          <p:nvPr>
            <p:ph type="sldNum" sz="quarter" idx="5"/>
          </p:nvPr>
        </p:nvSpPr>
        <p:spPr/>
        <p:txBody>
          <a:bodyPr/>
          <a:lstStyle/>
          <a:p>
            <a:fld id="{2EA6FE21-88A0-5A4F-887B-888D84FA50ED}" type="slidenum">
              <a:rPr lang="en-US" smtClean="0"/>
              <a:t>4</a:t>
            </a:fld>
            <a:endParaRPr lang="en-US"/>
          </a:p>
        </p:txBody>
      </p:sp>
    </p:spTree>
    <p:extLst>
      <p:ext uri="{BB962C8B-B14F-4D97-AF65-F5344CB8AC3E}">
        <p14:creationId xmlns:p14="http://schemas.microsoft.com/office/powerpoint/2010/main" val="441568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“Trees to Breathe”</a:t>
            </a:r>
          </a:p>
          <a:p>
            <a:r>
              <a:rPr lang="en-US" sz="1200" i="0" kern="1200" dirty="0">
                <a:solidFill>
                  <a:schemeClr val="tx1"/>
                </a:solidFill>
                <a:effectLst/>
                <a:latin typeface="+mn-lt"/>
                <a:ea typeface="+mn-ea"/>
                <a:cs typeface="+mn-cs"/>
              </a:rPr>
              <a:t>Drawing </a:t>
            </a:r>
          </a:p>
          <a:p>
            <a:endParaRPr lang="en-US" sz="1200" i="0" kern="1200" dirty="0">
              <a:solidFill>
                <a:schemeClr val="tx1"/>
              </a:solidFill>
              <a:effectLst/>
              <a:latin typeface="+mn-lt"/>
              <a:ea typeface="+mn-ea"/>
              <a:cs typeface="+mn-cs"/>
            </a:endParaRPr>
          </a:p>
          <a:p>
            <a:r>
              <a:rPr lang="en-US" sz="1200" i="0" kern="1200" dirty="0" err="1">
                <a:solidFill>
                  <a:schemeClr val="tx1"/>
                </a:solidFill>
                <a:effectLst/>
                <a:latin typeface="+mn-lt"/>
                <a:ea typeface="+mn-ea"/>
                <a:cs typeface="+mn-cs"/>
              </a:rPr>
              <a:t>Emmalynn</a:t>
            </a:r>
            <a:r>
              <a:rPr lang="en-US" sz="1200" i="0" kern="1200" dirty="0">
                <a:solidFill>
                  <a:schemeClr val="tx1"/>
                </a:solidFill>
                <a:effectLst/>
                <a:latin typeface="+mn-lt"/>
                <a:ea typeface="+mn-ea"/>
                <a:cs typeface="+mn-cs"/>
              </a:rPr>
              <a:t> Clous</a:t>
            </a:r>
          </a:p>
          <a:p>
            <a:r>
              <a:rPr lang="en-US" sz="1200" i="0" kern="1200" dirty="0">
                <a:solidFill>
                  <a:schemeClr val="tx1"/>
                </a:solidFill>
                <a:effectLst/>
                <a:latin typeface="+mn-lt"/>
                <a:ea typeface="+mn-ea"/>
                <a:cs typeface="+mn-cs"/>
              </a:rPr>
              <a:t>Azalea Gardens MS </a:t>
            </a:r>
          </a:p>
          <a:p>
            <a:r>
              <a:rPr lang="en-US" sz="1200" i="0" kern="1200" dirty="0">
                <a:solidFill>
                  <a:schemeClr val="tx1"/>
                </a:solidFill>
                <a:effectLst/>
                <a:latin typeface="+mn-lt"/>
                <a:ea typeface="+mn-ea"/>
                <a:cs typeface="+mn-cs"/>
              </a:rPr>
              <a:t>Grade 8</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Marjorie Kinney </a:t>
            </a:r>
          </a:p>
        </p:txBody>
      </p:sp>
      <p:sp>
        <p:nvSpPr>
          <p:cNvPr id="4" name="Slide Number Placeholder 3"/>
          <p:cNvSpPr>
            <a:spLocks noGrp="1"/>
          </p:cNvSpPr>
          <p:nvPr>
            <p:ph type="sldNum" sz="quarter" idx="5"/>
          </p:nvPr>
        </p:nvSpPr>
        <p:spPr/>
        <p:txBody>
          <a:bodyPr/>
          <a:lstStyle/>
          <a:p>
            <a:fld id="{2EA6FE21-88A0-5A4F-887B-888D84FA50ED}" type="slidenum">
              <a:rPr lang="en-US" smtClean="0"/>
              <a:t>5</a:t>
            </a:fld>
            <a:endParaRPr lang="en-US"/>
          </a:p>
        </p:txBody>
      </p:sp>
    </p:spTree>
    <p:extLst>
      <p:ext uri="{BB962C8B-B14F-4D97-AF65-F5344CB8AC3E}">
        <p14:creationId xmlns:p14="http://schemas.microsoft.com/office/powerpoint/2010/main" val="128879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"When The City Sleeps”</a:t>
            </a:r>
          </a:p>
          <a:p>
            <a:r>
              <a:rPr lang="en-US" sz="1200" i="0" kern="1200" dirty="0">
                <a:solidFill>
                  <a:schemeClr val="tx1"/>
                </a:solidFill>
                <a:effectLst/>
                <a:latin typeface="+mn-lt"/>
                <a:ea typeface="+mn-ea"/>
                <a:cs typeface="+mn-cs"/>
              </a:rPr>
              <a:t>Digital Painting</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Ava Schlemmer</a:t>
            </a:r>
          </a:p>
          <a:p>
            <a:r>
              <a:rPr lang="en-US" sz="1200" i="0" kern="1200" dirty="0">
                <a:solidFill>
                  <a:schemeClr val="tx1"/>
                </a:solidFill>
                <a:effectLst/>
                <a:latin typeface="+mn-lt"/>
                <a:ea typeface="+mn-ea"/>
                <a:cs typeface="+mn-cs"/>
              </a:rPr>
              <a:t>Booker T. Washington HS</a:t>
            </a:r>
          </a:p>
          <a:p>
            <a:r>
              <a:rPr lang="en-US" sz="1200" i="0" kern="1200" dirty="0">
                <a:solidFill>
                  <a:schemeClr val="tx1"/>
                </a:solidFill>
                <a:effectLst/>
                <a:latin typeface="+mn-lt"/>
                <a:ea typeface="+mn-ea"/>
                <a:cs typeface="+mn-cs"/>
              </a:rPr>
              <a:t>Grade 11</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Jessica </a:t>
            </a:r>
            <a:r>
              <a:rPr lang="en-US" sz="1200" i="0" kern="1200" dirty="0" err="1">
                <a:solidFill>
                  <a:schemeClr val="tx1"/>
                </a:solidFill>
                <a:effectLst/>
                <a:latin typeface="+mn-lt"/>
                <a:ea typeface="+mn-ea"/>
                <a:cs typeface="+mn-cs"/>
              </a:rPr>
              <a:t>McClaire</a:t>
            </a:r>
            <a:endParaRPr lang="en-US" sz="120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EA6FE21-88A0-5A4F-887B-888D84FA50ED}" type="slidenum">
              <a:rPr lang="en-US" smtClean="0"/>
              <a:t>6</a:t>
            </a:fld>
            <a:endParaRPr lang="en-US"/>
          </a:p>
        </p:txBody>
      </p:sp>
    </p:spTree>
    <p:extLst>
      <p:ext uri="{BB962C8B-B14F-4D97-AF65-F5344CB8AC3E}">
        <p14:creationId xmlns:p14="http://schemas.microsoft.com/office/powerpoint/2010/main" val="4212584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“Hide Away”</a:t>
            </a:r>
          </a:p>
          <a:p>
            <a:r>
              <a:rPr lang="en-US" sz="1200" i="0" kern="1200" dirty="0">
                <a:solidFill>
                  <a:schemeClr val="tx1"/>
                </a:solidFill>
                <a:effectLst/>
                <a:latin typeface="+mn-lt"/>
                <a:ea typeface="+mn-ea"/>
                <a:cs typeface="+mn-cs"/>
              </a:rPr>
              <a:t>Photography </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Apollo Laureano</a:t>
            </a:r>
          </a:p>
          <a:p>
            <a:r>
              <a:rPr lang="en-US" sz="1200" i="0" kern="1200" dirty="0">
                <a:solidFill>
                  <a:schemeClr val="tx1"/>
                </a:solidFill>
                <a:effectLst/>
                <a:latin typeface="+mn-lt"/>
                <a:ea typeface="+mn-ea"/>
                <a:cs typeface="+mn-cs"/>
              </a:rPr>
              <a:t>Granby HS </a:t>
            </a:r>
          </a:p>
          <a:p>
            <a:r>
              <a:rPr lang="en-US" sz="1200" i="0" kern="1200" dirty="0">
                <a:solidFill>
                  <a:schemeClr val="tx1"/>
                </a:solidFill>
                <a:effectLst/>
                <a:latin typeface="+mn-lt"/>
                <a:ea typeface="+mn-ea"/>
                <a:cs typeface="+mn-cs"/>
              </a:rPr>
              <a:t>Grade 12</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Nicole Harp </a:t>
            </a:r>
            <a:endParaRPr lang="en-US" dirty="0"/>
          </a:p>
        </p:txBody>
      </p:sp>
      <p:sp>
        <p:nvSpPr>
          <p:cNvPr id="4" name="Slide Number Placeholder 3"/>
          <p:cNvSpPr>
            <a:spLocks noGrp="1"/>
          </p:cNvSpPr>
          <p:nvPr>
            <p:ph type="sldNum" sz="quarter" idx="5"/>
          </p:nvPr>
        </p:nvSpPr>
        <p:spPr/>
        <p:txBody>
          <a:bodyPr/>
          <a:lstStyle/>
          <a:p>
            <a:fld id="{2EA6FE21-88A0-5A4F-887B-888D84FA50ED}" type="slidenum">
              <a:rPr lang="en-US" smtClean="0"/>
              <a:t>7</a:t>
            </a:fld>
            <a:endParaRPr lang="en-US"/>
          </a:p>
        </p:txBody>
      </p:sp>
    </p:spTree>
    <p:extLst>
      <p:ext uri="{BB962C8B-B14F-4D97-AF65-F5344CB8AC3E}">
        <p14:creationId xmlns:p14="http://schemas.microsoft.com/office/powerpoint/2010/main" val="1886630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a:t>
            </a:r>
            <a:r>
              <a:rPr lang="en-US" sz="1200" i="0" kern="1200" dirty="0" err="1">
                <a:solidFill>
                  <a:schemeClr val="tx1"/>
                </a:solidFill>
                <a:effectLst/>
                <a:latin typeface="+mn-lt"/>
                <a:ea typeface="+mn-ea"/>
                <a:cs typeface="+mn-cs"/>
              </a:rPr>
              <a:t>Alytoids</a:t>
            </a:r>
            <a:r>
              <a:rPr lang="en-US" sz="1200" i="0" kern="1200" dirty="0">
                <a:solidFill>
                  <a:schemeClr val="tx1"/>
                </a:solidFill>
                <a:effectLst/>
                <a:latin typeface="+mn-lt"/>
                <a:ea typeface="+mn-ea"/>
                <a:cs typeface="+mn-cs"/>
              </a:rPr>
              <a:t>”</a:t>
            </a:r>
          </a:p>
          <a:p>
            <a:r>
              <a:rPr lang="en-US" sz="1200" i="0" kern="1200" dirty="0">
                <a:solidFill>
                  <a:schemeClr val="tx1"/>
                </a:solidFill>
                <a:effectLst/>
                <a:latin typeface="+mn-lt"/>
                <a:ea typeface="+mn-ea"/>
                <a:cs typeface="+mn-cs"/>
              </a:rPr>
              <a:t>Photography </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Alexis </a:t>
            </a:r>
            <a:r>
              <a:rPr lang="en-US" sz="1200" i="0" kern="1200" dirty="0" err="1">
                <a:solidFill>
                  <a:schemeClr val="tx1"/>
                </a:solidFill>
                <a:effectLst/>
                <a:latin typeface="+mn-lt"/>
                <a:ea typeface="+mn-ea"/>
                <a:cs typeface="+mn-cs"/>
              </a:rPr>
              <a:t>Caudell</a:t>
            </a:r>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Granby HS</a:t>
            </a:r>
          </a:p>
          <a:p>
            <a:r>
              <a:rPr lang="en-US" sz="1200" i="0" kern="1200" dirty="0">
                <a:solidFill>
                  <a:schemeClr val="tx1"/>
                </a:solidFill>
                <a:effectLst/>
                <a:latin typeface="+mn-lt"/>
                <a:ea typeface="+mn-ea"/>
                <a:cs typeface="+mn-cs"/>
              </a:rPr>
              <a:t>Grade 11</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Nicole Harp </a:t>
            </a:r>
          </a:p>
        </p:txBody>
      </p:sp>
      <p:sp>
        <p:nvSpPr>
          <p:cNvPr id="4" name="Slide Number Placeholder 3"/>
          <p:cNvSpPr>
            <a:spLocks noGrp="1"/>
          </p:cNvSpPr>
          <p:nvPr>
            <p:ph type="sldNum" sz="quarter" idx="5"/>
          </p:nvPr>
        </p:nvSpPr>
        <p:spPr/>
        <p:txBody>
          <a:bodyPr/>
          <a:lstStyle/>
          <a:p>
            <a:fld id="{2EA6FE21-88A0-5A4F-887B-888D84FA50ED}" type="slidenum">
              <a:rPr lang="en-US" smtClean="0"/>
              <a:t>8</a:t>
            </a:fld>
            <a:endParaRPr lang="en-US"/>
          </a:p>
        </p:txBody>
      </p:sp>
    </p:spTree>
    <p:extLst>
      <p:ext uri="{BB962C8B-B14F-4D97-AF65-F5344CB8AC3E}">
        <p14:creationId xmlns:p14="http://schemas.microsoft.com/office/powerpoint/2010/main" val="3276777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“Flooded House”</a:t>
            </a:r>
          </a:p>
          <a:p>
            <a:r>
              <a:rPr lang="en-US" sz="1200" b="0" i="0" kern="1200" dirty="0">
                <a:solidFill>
                  <a:schemeClr val="tx1"/>
                </a:solidFill>
                <a:effectLst/>
                <a:latin typeface="+mn-lt"/>
                <a:ea typeface="+mn-ea"/>
                <a:cs typeface="+mn-cs"/>
              </a:rPr>
              <a:t>Painting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Reagan </a:t>
            </a:r>
            <a:r>
              <a:rPr lang="en-US" sz="1200" b="0" i="0" kern="1200" dirty="0" err="1">
                <a:solidFill>
                  <a:schemeClr val="tx1"/>
                </a:solidFill>
                <a:effectLst/>
                <a:latin typeface="+mn-lt"/>
                <a:ea typeface="+mn-ea"/>
                <a:cs typeface="+mn-cs"/>
              </a:rPr>
              <a:t>Fussell</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Blair MS </a:t>
            </a:r>
          </a:p>
          <a:p>
            <a:r>
              <a:rPr lang="en-US" sz="1200" b="0" i="0" kern="1200" dirty="0">
                <a:solidFill>
                  <a:schemeClr val="tx1"/>
                </a:solidFill>
                <a:effectLst/>
                <a:latin typeface="+mn-lt"/>
                <a:ea typeface="+mn-ea"/>
                <a:cs typeface="+mn-cs"/>
              </a:rPr>
              <a:t>Grade 8</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Teacher: </a:t>
            </a:r>
            <a:r>
              <a:rPr lang="en-US" sz="1200" b="0" i="0" kern="1200" dirty="0" err="1">
                <a:solidFill>
                  <a:schemeClr val="tx1"/>
                </a:solidFill>
                <a:effectLst/>
                <a:latin typeface="+mn-lt"/>
                <a:ea typeface="+mn-ea"/>
                <a:cs typeface="+mn-cs"/>
              </a:rPr>
              <a:t>Meggin</a:t>
            </a:r>
            <a:r>
              <a:rPr lang="en-US" sz="1200" b="0" i="0" kern="1200" dirty="0">
                <a:solidFill>
                  <a:schemeClr val="tx1"/>
                </a:solidFill>
                <a:effectLst/>
                <a:latin typeface="+mn-lt"/>
                <a:ea typeface="+mn-ea"/>
                <a:cs typeface="+mn-cs"/>
              </a:rPr>
              <a:t> Watkins </a:t>
            </a:r>
          </a:p>
          <a:p>
            <a:endParaRPr lang="en-US" dirty="0"/>
          </a:p>
        </p:txBody>
      </p:sp>
      <p:sp>
        <p:nvSpPr>
          <p:cNvPr id="4" name="Slide Number Placeholder 3"/>
          <p:cNvSpPr>
            <a:spLocks noGrp="1"/>
          </p:cNvSpPr>
          <p:nvPr>
            <p:ph type="sldNum" sz="quarter" idx="5"/>
          </p:nvPr>
        </p:nvSpPr>
        <p:spPr/>
        <p:txBody>
          <a:bodyPr/>
          <a:lstStyle/>
          <a:p>
            <a:fld id="{2EA6FE21-88A0-5A4F-887B-888D84FA50ED}" type="slidenum">
              <a:rPr lang="en-US" smtClean="0"/>
              <a:t>9</a:t>
            </a:fld>
            <a:endParaRPr lang="en-US"/>
          </a:p>
        </p:txBody>
      </p:sp>
    </p:spTree>
    <p:extLst>
      <p:ext uri="{BB962C8B-B14F-4D97-AF65-F5344CB8AC3E}">
        <p14:creationId xmlns:p14="http://schemas.microsoft.com/office/powerpoint/2010/main" val="3229359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“Waiting”</a:t>
            </a:r>
          </a:p>
          <a:p>
            <a:r>
              <a:rPr lang="en-US" sz="1200" i="0" kern="1200" dirty="0">
                <a:solidFill>
                  <a:schemeClr val="tx1"/>
                </a:solidFill>
                <a:effectLst/>
                <a:latin typeface="+mn-lt"/>
                <a:ea typeface="+mn-ea"/>
                <a:cs typeface="+mn-cs"/>
              </a:rPr>
              <a:t>Poetry</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Olivia Clay</a:t>
            </a:r>
          </a:p>
          <a:p>
            <a:r>
              <a:rPr lang="en-US" sz="1200" i="0" kern="1200" dirty="0">
                <a:solidFill>
                  <a:schemeClr val="tx1"/>
                </a:solidFill>
                <a:effectLst/>
                <a:latin typeface="+mn-lt"/>
                <a:ea typeface="+mn-ea"/>
                <a:cs typeface="+mn-cs"/>
              </a:rPr>
              <a:t>Granby HS</a:t>
            </a:r>
          </a:p>
          <a:p>
            <a:r>
              <a:rPr lang="en-US" sz="1200" i="0" kern="1200" dirty="0">
                <a:solidFill>
                  <a:schemeClr val="tx1"/>
                </a:solidFill>
                <a:effectLst/>
                <a:latin typeface="+mn-lt"/>
                <a:ea typeface="+mn-ea"/>
                <a:cs typeface="+mn-cs"/>
              </a:rPr>
              <a:t>Grade 11</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Nicole Harp </a:t>
            </a:r>
          </a:p>
          <a:p>
            <a:endParaRPr lang="en-US" dirty="0"/>
          </a:p>
        </p:txBody>
      </p:sp>
      <p:sp>
        <p:nvSpPr>
          <p:cNvPr id="4" name="Slide Number Placeholder 3"/>
          <p:cNvSpPr>
            <a:spLocks noGrp="1"/>
          </p:cNvSpPr>
          <p:nvPr>
            <p:ph type="sldNum" sz="quarter" idx="5"/>
          </p:nvPr>
        </p:nvSpPr>
        <p:spPr/>
        <p:txBody>
          <a:bodyPr/>
          <a:lstStyle/>
          <a:p>
            <a:fld id="{2EA6FE21-88A0-5A4F-887B-888D84FA50ED}" type="slidenum">
              <a:rPr lang="en-US" smtClean="0"/>
              <a:t>10</a:t>
            </a:fld>
            <a:endParaRPr lang="en-US"/>
          </a:p>
        </p:txBody>
      </p:sp>
    </p:spTree>
    <p:extLst>
      <p:ext uri="{BB962C8B-B14F-4D97-AF65-F5344CB8AC3E}">
        <p14:creationId xmlns:p14="http://schemas.microsoft.com/office/powerpoint/2010/main" val="35544575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4739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90258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33370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83787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49027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50616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2/23/2022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66939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79466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02630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7217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99999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53353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90014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33798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909669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99239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45452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6949B-F78B-6D45-B2CD-C4059C2E9E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3B7480-0169-AB43-A388-54E6F3F883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DBC59-718D-1E4D-945D-FC542CAFFF53}"/>
              </a:ext>
            </a:extLst>
          </p:cNvPr>
          <p:cNvSpPr>
            <a:spLocks noGrp="1"/>
          </p:cNvSpPr>
          <p:nvPr>
            <p:ph type="dt" sz="half" idx="10"/>
          </p:nvPr>
        </p:nvSpPr>
        <p:spPr/>
        <p:txBody>
          <a:bodyPr/>
          <a:lstStyle/>
          <a:p>
            <a:fld id="{48A87A34-81AB-432B-8DAE-1953F412C126}" type="datetimeFigureOut">
              <a:rPr lang="en-US" smtClean="0"/>
              <a:t>2/23/2022</a:t>
            </a:fld>
            <a:endParaRPr lang="en-US" dirty="0"/>
          </a:p>
        </p:txBody>
      </p:sp>
      <p:sp>
        <p:nvSpPr>
          <p:cNvPr id="5" name="Footer Placeholder 4">
            <a:extLst>
              <a:ext uri="{FF2B5EF4-FFF2-40B4-BE49-F238E27FC236}">
                <a16:creationId xmlns:a16="http://schemas.microsoft.com/office/drawing/2014/main" id="{1ECDA80B-CB5A-D04D-B0EE-78152C70BA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FBA3E0-1CCB-BF41-ABA2-EC35E0539BF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64640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2/23/2022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92878070"/>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3076" name="Rectangle 70">
            <a:extLst>
              <a:ext uri="{FF2B5EF4-FFF2-40B4-BE49-F238E27FC236}">
                <a16:creationId xmlns:a16="http://schemas.microsoft.com/office/drawing/2014/main" id="{A68C6385-AF19-4CB9-BE39-5D655C3B0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7" name="Picture 2">
            <a:extLst>
              <a:ext uri="{FF2B5EF4-FFF2-40B4-BE49-F238E27FC236}">
                <a16:creationId xmlns:a16="http://schemas.microsoft.com/office/drawing/2014/main" id="{6BE4FBEF-7878-4089-B7C3-592ECF84E3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743506B-73E5-4146-A124-A9C7A984184D}"/>
              </a:ext>
            </a:extLst>
          </p:cNvPr>
          <p:cNvSpPr>
            <a:spLocks noGrp="1"/>
          </p:cNvSpPr>
          <p:nvPr>
            <p:ph type="ctrTitle"/>
          </p:nvPr>
        </p:nvSpPr>
        <p:spPr>
          <a:xfrm>
            <a:off x="635211" y="4026089"/>
            <a:ext cx="10916365" cy="1375345"/>
          </a:xfrm>
        </p:spPr>
        <p:txBody>
          <a:bodyPr>
            <a:normAutofit/>
          </a:bodyPr>
          <a:lstStyle/>
          <a:p>
            <a:r>
              <a:rPr lang="en-US" sz="2300"/>
              <a:t>Norfolk Sister Cities </a:t>
            </a:r>
            <a:br>
              <a:rPr lang="en-US" sz="2300"/>
            </a:br>
            <a:r>
              <a:rPr lang="en-US" sz="2300"/>
              <a:t>in Collaboration with </a:t>
            </a:r>
            <a:br>
              <a:rPr lang="en-US" sz="2300"/>
            </a:br>
            <a:r>
              <a:rPr lang="en-US" sz="2300"/>
              <a:t>Norfolk Public Schools, Presents: </a:t>
            </a:r>
            <a:br>
              <a:rPr lang="en-US" sz="2300"/>
            </a:br>
            <a:r>
              <a:rPr lang="en-US" sz="2300"/>
              <a:t>Young Artists, Young Authors Showcase 2022 </a:t>
            </a:r>
          </a:p>
        </p:txBody>
      </p:sp>
      <p:sp>
        <p:nvSpPr>
          <p:cNvPr id="3" name="Subtitle 2">
            <a:extLst>
              <a:ext uri="{FF2B5EF4-FFF2-40B4-BE49-F238E27FC236}">
                <a16:creationId xmlns:a16="http://schemas.microsoft.com/office/drawing/2014/main" id="{595F14E8-3CE9-6B4B-B0E1-5BB7EB8E75ED}"/>
              </a:ext>
            </a:extLst>
          </p:cNvPr>
          <p:cNvSpPr>
            <a:spLocks noGrp="1"/>
          </p:cNvSpPr>
          <p:nvPr>
            <p:ph type="subTitle" idx="1"/>
          </p:nvPr>
        </p:nvSpPr>
        <p:spPr>
          <a:xfrm>
            <a:off x="1267688" y="5401435"/>
            <a:ext cx="9653792" cy="814809"/>
          </a:xfrm>
        </p:spPr>
        <p:txBody>
          <a:bodyPr>
            <a:normAutofit/>
          </a:bodyPr>
          <a:lstStyle/>
          <a:p>
            <a:r>
              <a:rPr lang="en-US">
                <a:solidFill>
                  <a:schemeClr val="tx1">
                    <a:lumMod val="65000"/>
                    <a:lumOff val="35000"/>
                  </a:schemeClr>
                </a:solidFill>
              </a:rPr>
              <a:t>Generation Rescue: Sustainable Water for All</a:t>
            </a:r>
          </a:p>
        </p:txBody>
      </p:sp>
      <p:pic>
        <p:nvPicPr>
          <p:cNvPr id="21" name="Picture 20">
            <a:extLst>
              <a:ext uri="{FF2B5EF4-FFF2-40B4-BE49-F238E27FC236}">
                <a16:creationId xmlns:a16="http://schemas.microsoft.com/office/drawing/2014/main" id="{A2FC4899-4677-C64C-834A-41800F00C0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748300" y="641756"/>
            <a:ext cx="5073742" cy="3145720"/>
          </a:xfrm>
          <a:prstGeom prst="rect">
            <a:avLst/>
          </a:prstGeom>
          <a:noFill/>
        </p:spPr>
      </p:pic>
      <p:pic>
        <p:nvPicPr>
          <p:cNvPr id="3074" name="Picture 2" descr="Norfolk Sister City Association">
            <a:extLst>
              <a:ext uri="{FF2B5EF4-FFF2-40B4-BE49-F238E27FC236}">
                <a16:creationId xmlns:a16="http://schemas.microsoft.com/office/drawing/2014/main" id="{189116B6-AAD6-4B4F-8C2C-5B1784F1A48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256867" y="1149248"/>
            <a:ext cx="5299922" cy="21332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74">
            <a:extLst>
              <a:ext uri="{FF2B5EF4-FFF2-40B4-BE49-F238E27FC236}">
                <a16:creationId xmlns:a16="http://schemas.microsoft.com/office/drawing/2014/main" id="{AD07B6DE-7663-4467-ABD7-8B76677D9D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58706"/>
          <a:stretch/>
        </p:blipFill>
        <p:spPr>
          <a:xfrm>
            <a:off x="0" y="-1"/>
            <a:ext cx="12192000" cy="2831912"/>
          </a:xfrm>
          <a:prstGeom prst="rect">
            <a:avLst/>
          </a:prstGeom>
        </p:spPr>
      </p:pic>
      <p:pic>
        <p:nvPicPr>
          <p:cNvPr id="77" name="Picture 76">
            <a:extLst>
              <a:ext uri="{FF2B5EF4-FFF2-40B4-BE49-F238E27FC236}">
                <a16:creationId xmlns:a16="http://schemas.microsoft.com/office/drawing/2014/main" id="{7140EF84-918C-4BAE-895D-6EED3719D8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67414" t="45274" b="-1"/>
          <a:stretch/>
        </p:blipFill>
        <p:spPr>
          <a:xfrm>
            <a:off x="8219138" y="3104866"/>
            <a:ext cx="3972862" cy="3753134"/>
          </a:xfrm>
          <a:prstGeom prst="rect">
            <a:avLst/>
          </a:prstGeom>
        </p:spPr>
      </p:pic>
    </p:spTree>
    <p:extLst>
      <p:ext uri="{BB962C8B-B14F-4D97-AF65-F5344CB8AC3E}">
        <p14:creationId xmlns:p14="http://schemas.microsoft.com/office/powerpoint/2010/main" val="732837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D3A38FA-91C7-8B45-8991-2D09143257DE}"/>
              </a:ext>
            </a:extLst>
          </p:cNvPr>
          <p:cNvSpPr txBox="1"/>
          <p:nvPr/>
        </p:nvSpPr>
        <p:spPr>
          <a:xfrm>
            <a:off x="345722" y="2160779"/>
            <a:ext cx="4482859" cy="4947963"/>
          </a:xfrm>
          <a:prstGeom prst="rect">
            <a:avLst/>
          </a:prstGeom>
        </p:spPr>
        <p:txBody>
          <a:bodyPr vert="horz" lIns="91440" tIns="45720" rIns="91440" bIns="45720" rtlCol="0">
            <a:noAutofit/>
          </a:bodyPr>
          <a:lstStyle/>
          <a:p>
            <a:pPr defTabSz="914400">
              <a:lnSpc>
                <a:spcPct val="110000"/>
              </a:lnSpc>
              <a:spcBef>
                <a:spcPts val="0"/>
              </a:spcBef>
              <a:spcAft>
                <a:spcPts val="600"/>
              </a:spcAft>
              <a:buClr>
                <a:schemeClr val="tx1"/>
              </a:buClr>
            </a:pPr>
            <a:r>
              <a:rPr lang="en-US" sz="1200" b="0" i="0" u="none" strike="noStrike" cap="all" dirty="0"/>
              <a:t>Black tip reef sharks are medium sharks easily identifiable by the black tips on their fins. These sharks are highly important to the reef’s ecosystem. Being a part of the apex predators, Black Tip reef sharks are needed to maintain a functional system in their habitat. Black tip reef sharks are primarily found along the coastline of pacific regions such as Thailand, Japan and the Philippines. Black tip reef sharks prefer colder temperatures, but due to climate change affecting water temperatures they have learned to adapt to warmer, more tropical waters. Black Tip sharks are considered endangered. Their habitat and ecosystem are being affected by climate change drastically causing them to move to different types of reefs to adapt to the ecosystem and lack of food. </a:t>
            </a:r>
            <a:endParaRPr lang="en-US" sz="1200" b="0" cap="all" dirty="0"/>
          </a:p>
          <a:p>
            <a:pPr defTabSz="914400">
              <a:lnSpc>
                <a:spcPct val="110000"/>
              </a:lnSpc>
              <a:spcBef>
                <a:spcPts val="0"/>
              </a:spcBef>
              <a:spcAft>
                <a:spcPts val="600"/>
              </a:spcAft>
              <a:buClr>
                <a:schemeClr val="tx1"/>
              </a:buClr>
            </a:pPr>
            <a:br>
              <a:rPr lang="en-US" sz="1200" b="0" cap="all" dirty="0"/>
            </a:br>
            <a:r>
              <a:rPr lang="en-US" sz="1200" b="0" i="0" u="none" strike="noStrike" cap="all" dirty="0"/>
              <a:t>Climate change has massively affected the amount of black tip sharks migrating down the Atlantic coast to south Florida because of this the environmental health of this region has been posing a threat. Black tip sharks are proven to be needed to weed out and remove weak and sick fish species, helping to maintain and preserve coral reefs and seagrasses. </a:t>
            </a:r>
            <a:endParaRPr lang="en-US" sz="1200" b="0" cap="all" dirty="0"/>
          </a:p>
          <a:p>
            <a:pPr defTabSz="914400">
              <a:lnSpc>
                <a:spcPct val="110000"/>
              </a:lnSpc>
              <a:spcBef>
                <a:spcPts val="0"/>
              </a:spcBef>
              <a:spcAft>
                <a:spcPts val="600"/>
              </a:spcAft>
              <a:buClr>
                <a:schemeClr val="tx1"/>
              </a:buClr>
            </a:pPr>
            <a:br>
              <a:rPr lang="en-US" sz="1200" b="0" cap="all" dirty="0"/>
            </a:br>
            <a:br>
              <a:rPr lang="en-US" sz="1200" cap="all" dirty="0"/>
            </a:br>
            <a:endParaRPr lang="en-US" sz="1200" cap="all" dirty="0"/>
          </a:p>
        </p:txBody>
      </p:sp>
      <p:pic>
        <p:nvPicPr>
          <p:cNvPr id="4" name="Picture 3">
            <a:extLst>
              <a:ext uri="{FF2B5EF4-FFF2-40B4-BE49-F238E27FC236}">
                <a16:creationId xmlns:a16="http://schemas.microsoft.com/office/drawing/2014/main" id="{FBDC209A-39EF-AE42-8162-6D20ACEB9DD5}"/>
              </a:ext>
            </a:extLst>
          </p:cNvPr>
          <p:cNvPicPr>
            <a:picLocks noChangeAspect="1"/>
          </p:cNvPicPr>
          <p:nvPr/>
        </p:nvPicPr>
        <p:blipFill>
          <a:blip r:embed="rId3"/>
          <a:stretch>
            <a:fillRect/>
          </a:stretch>
        </p:blipFill>
        <p:spPr>
          <a:xfrm>
            <a:off x="5648228" y="296828"/>
            <a:ext cx="6299887" cy="4142175"/>
          </a:xfrm>
          <a:prstGeom prst="rect">
            <a:avLst/>
          </a:prstGeom>
        </p:spPr>
      </p:pic>
      <p:pic>
        <p:nvPicPr>
          <p:cNvPr id="14" name="Picture 13">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2" descr="A picture containing diagram&#10;&#10;Description automatically generated">
            <a:extLst>
              <a:ext uri="{FF2B5EF4-FFF2-40B4-BE49-F238E27FC236}">
                <a16:creationId xmlns:a16="http://schemas.microsoft.com/office/drawing/2014/main" id="{BA88492E-E731-4273-AF5F-0F9605D657B5}"/>
              </a:ext>
            </a:extLst>
          </p:cNvPr>
          <p:cNvPicPr>
            <a:picLocks noChangeAspect="1"/>
          </p:cNvPicPr>
          <p:nvPr/>
        </p:nvPicPr>
        <p:blipFill rotWithShape="1">
          <a:blip r:embed="rId5"/>
          <a:srcRect l="33220" t="-155" r="34576" b="-339"/>
          <a:stretch/>
        </p:blipFill>
        <p:spPr>
          <a:xfrm>
            <a:off x="4733693" y="203901"/>
            <a:ext cx="883407" cy="2756759"/>
          </a:xfrm>
          <a:prstGeom prst="rect">
            <a:avLst/>
          </a:prstGeom>
        </p:spPr>
      </p:pic>
      <p:sp>
        <p:nvSpPr>
          <p:cNvPr id="3" name="TextBox 2">
            <a:extLst>
              <a:ext uri="{FF2B5EF4-FFF2-40B4-BE49-F238E27FC236}">
                <a16:creationId xmlns:a16="http://schemas.microsoft.com/office/drawing/2014/main" id="{22C2D4C1-0C87-4BF3-AC86-338F60921646}"/>
              </a:ext>
            </a:extLst>
          </p:cNvPr>
          <p:cNvSpPr txBox="1"/>
          <p:nvPr/>
        </p:nvSpPr>
        <p:spPr>
          <a:xfrm>
            <a:off x="347547" y="514815"/>
            <a:ext cx="27432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444444"/>
                </a:solidFill>
                <a:latin typeface="Calibri"/>
                <a:cs typeface="Calibri"/>
              </a:rPr>
              <a:t>“Annulling Waters”​</a:t>
            </a:r>
          </a:p>
          <a:p>
            <a:r>
              <a:rPr lang="en-US" sz="1200">
                <a:solidFill>
                  <a:srgbClr val="444444"/>
                </a:solidFill>
                <a:latin typeface="Calibri"/>
                <a:cs typeface="Calibri"/>
              </a:rPr>
              <a:t>Mixed Media ​</a:t>
            </a:r>
          </a:p>
          <a:p>
            <a:r>
              <a:rPr lang="en-US" sz="1200">
                <a:solidFill>
                  <a:srgbClr val="444444"/>
                </a:solidFill>
                <a:latin typeface="Calibri"/>
                <a:cs typeface="Calibri"/>
              </a:rPr>
              <a:t>​</a:t>
            </a:r>
          </a:p>
          <a:p>
            <a:r>
              <a:rPr lang="en-US" sz="1200">
                <a:solidFill>
                  <a:srgbClr val="444444"/>
                </a:solidFill>
                <a:latin typeface="Calibri"/>
                <a:cs typeface="Calibri"/>
              </a:rPr>
              <a:t>Jean/Ghost Shirai​</a:t>
            </a:r>
          </a:p>
          <a:p>
            <a:r>
              <a:rPr lang="en-US" sz="1200">
                <a:solidFill>
                  <a:srgbClr val="444444"/>
                </a:solidFill>
                <a:latin typeface="Calibri"/>
                <a:cs typeface="Calibri"/>
              </a:rPr>
              <a:t>Northisde MS​</a:t>
            </a:r>
          </a:p>
          <a:p>
            <a:r>
              <a:rPr lang="en-US" sz="1200">
                <a:solidFill>
                  <a:srgbClr val="444444"/>
                </a:solidFill>
                <a:latin typeface="Calibri"/>
                <a:cs typeface="Calibri"/>
              </a:rPr>
              <a:t>Grade 8​</a:t>
            </a:r>
          </a:p>
          <a:p>
            <a:r>
              <a:rPr lang="en-US" sz="1200">
                <a:solidFill>
                  <a:srgbClr val="444444"/>
                </a:solidFill>
                <a:latin typeface="Calibri"/>
                <a:cs typeface="Calibri"/>
              </a:rPr>
              <a:t>​</a:t>
            </a:r>
          </a:p>
          <a:p>
            <a:r>
              <a:rPr lang="en-US" sz="1200">
                <a:solidFill>
                  <a:srgbClr val="444444"/>
                </a:solidFill>
                <a:latin typeface="Calibri"/>
                <a:cs typeface="Calibri"/>
              </a:rPr>
              <a:t>Teacher: James Cipalla</a:t>
            </a:r>
          </a:p>
        </p:txBody>
      </p:sp>
    </p:spTree>
    <p:extLst>
      <p:ext uri="{BB962C8B-B14F-4D97-AF65-F5344CB8AC3E}">
        <p14:creationId xmlns:p14="http://schemas.microsoft.com/office/powerpoint/2010/main" val="2968739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1DAA690-AFC2-AE4A-BCB3-B07D9CB1533A}"/>
              </a:ext>
            </a:extLst>
          </p:cNvPr>
          <p:cNvSpPr txBox="1"/>
          <p:nvPr/>
        </p:nvSpPr>
        <p:spPr>
          <a:xfrm>
            <a:off x="1006539" y="3102588"/>
            <a:ext cx="3740509" cy="3881309"/>
          </a:xfrm>
          <a:prstGeom prst="rect">
            <a:avLst/>
          </a:prstGeom>
        </p:spPr>
        <p:txBody>
          <a:bodyPr vert="horz" lIns="91440" tIns="45720" rIns="91440" bIns="45720" rtlCol="0">
            <a:normAutofit/>
          </a:bodyPr>
          <a:lstStyle/>
          <a:p>
            <a:pPr defTabSz="914400">
              <a:lnSpc>
                <a:spcPct val="110000"/>
              </a:lnSpc>
              <a:spcBef>
                <a:spcPts val="0"/>
              </a:spcBef>
              <a:spcAft>
                <a:spcPts val="800"/>
              </a:spcAft>
              <a:buClr>
                <a:schemeClr val="tx1"/>
              </a:buClr>
            </a:pPr>
            <a:r>
              <a:rPr lang="en-US" sz="1100" b="0" i="0" u="none" strike="noStrike" cap="all" dirty="0"/>
              <a:t>Water has value.</a:t>
            </a:r>
            <a:endParaRPr lang="en-US" sz="1100" b="0" cap="all" dirty="0"/>
          </a:p>
          <a:p>
            <a:pPr defTabSz="914400">
              <a:lnSpc>
                <a:spcPct val="110000"/>
              </a:lnSpc>
              <a:spcBef>
                <a:spcPts val="0"/>
              </a:spcBef>
              <a:spcAft>
                <a:spcPts val="800"/>
              </a:spcAft>
              <a:buClr>
                <a:schemeClr val="tx1"/>
              </a:buClr>
            </a:pPr>
            <a:r>
              <a:rPr lang="en-US" sz="1100" b="0" i="0" u="none" strike="noStrike" cap="all" dirty="0"/>
              <a:t>Water has power.</a:t>
            </a:r>
            <a:endParaRPr lang="en-US" sz="1100" b="0" cap="all" dirty="0"/>
          </a:p>
          <a:p>
            <a:pPr defTabSz="914400">
              <a:lnSpc>
                <a:spcPct val="110000"/>
              </a:lnSpc>
              <a:spcBef>
                <a:spcPts val="0"/>
              </a:spcBef>
              <a:spcAft>
                <a:spcPts val="800"/>
              </a:spcAft>
              <a:buClr>
                <a:schemeClr val="tx1"/>
              </a:buClr>
            </a:pPr>
            <a:r>
              <a:rPr lang="en-US" sz="1100" b="0" i="0" u="none" strike="noStrike" cap="all" dirty="0"/>
              <a:t>Water is needed everywhere for everything.</a:t>
            </a:r>
            <a:endParaRPr lang="en-US" sz="1100" b="0" cap="all" dirty="0"/>
          </a:p>
          <a:p>
            <a:pPr defTabSz="914400">
              <a:lnSpc>
                <a:spcPct val="110000"/>
              </a:lnSpc>
              <a:spcBef>
                <a:spcPts val="0"/>
              </a:spcBef>
              <a:spcAft>
                <a:spcPts val="800"/>
              </a:spcAft>
              <a:buClr>
                <a:schemeClr val="tx1"/>
              </a:buClr>
            </a:pPr>
            <a:r>
              <a:rPr lang="en-US" sz="1100" b="0" i="0" u="none" strike="noStrike" cap="all" dirty="0"/>
              <a:t>Water means more than you can ever imagine.</a:t>
            </a:r>
            <a:endParaRPr lang="en-US" sz="1100" b="0" cap="all" dirty="0"/>
          </a:p>
          <a:p>
            <a:pPr defTabSz="914400">
              <a:lnSpc>
                <a:spcPct val="110000"/>
              </a:lnSpc>
              <a:spcBef>
                <a:spcPts val="0"/>
              </a:spcBef>
              <a:spcAft>
                <a:spcPts val="800"/>
              </a:spcAft>
              <a:buClr>
                <a:schemeClr val="tx1"/>
              </a:buClr>
            </a:pPr>
            <a:r>
              <a:rPr lang="en-US" sz="1100" b="0" i="0" u="none" strike="noStrike" cap="all" dirty="0"/>
              <a:t>But what is the value without the care we bring to it?</a:t>
            </a:r>
            <a:endParaRPr lang="en-US" sz="1100" b="0" cap="all" dirty="0"/>
          </a:p>
          <a:p>
            <a:pPr defTabSz="914400">
              <a:lnSpc>
                <a:spcPct val="110000"/>
              </a:lnSpc>
              <a:spcBef>
                <a:spcPts val="0"/>
              </a:spcBef>
              <a:spcAft>
                <a:spcPts val="800"/>
              </a:spcAft>
              <a:buClr>
                <a:schemeClr val="tx1"/>
              </a:buClr>
            </a:pPr>
            <a:r>
              <a:rPr lang="en-US" sz="1100" b="0" i="0" u="none" strike="noStrike" cap="all" dirty="0"/>
              <a:t>Water we need respect, for the love and joy you bring to mankind.</a:t>
            </a:r>
            <a:endParaRPr lang="en-US" sz="1100" b="0" cap="all" dirty="0"/>
          </a:p>
          <a:p>
            <a:pPr defTabSz="914400">
              <a:lnSpc>
                <a:spcPct val="110000"/>
              </a:lnSpc>
              <a:spcBef>
                <a:spcPts val="0"/>
              </a:spcBef>
              <a:spcAft>
                <a:spcPts val="800"/>
              </a:spcAft>
              <a:buClr>
                <a:schemeClr val="tx1"/>
              </a:buClr>
            </a:pPr>
            <a:r>
              <a:rPr lang="en-US" sz="1100" b="0" i="0" u="none" strike="noStrike" cap="all" dirty="0"/>
              <a:t>We must clean and take care of the precise masterpiece.</a:t>
            </a:r>
            <a:endParaRPr lang="en-US" sz="1100" b="0" cap="all" dirty="0"/>
          </a:p>
          <a:p>
            <a:pPr defTabSz="914400">
              <a:lnSpc>
                <a:spcPct val="110000"/>
              </a:lnSpc>
              <a:spcBef>
                <a:spcPts val="0"/>
              </a:spcBef>
              <a:spcAft>
                <a:spcPts val="800"/>
              </a:spcAft>
              <a:buClr>
                <a:schemeClr val="tx1"/>
              </a:buClr>
            </a:pPr>
            <a:r>
              <a:rPr lang="en-US" sz="1100" b="0" i="0" u="none" strike="noStrike" cap="all" dirty="0"/>
              <a:t>Or do we like drinking what looks like part of the ground?</a:t>
            </a:r>
            <a:endParaRPr lang="en-US" sz="1100" b="0" cap="all" dirty="0"/>
          </a:p>
          <a:p>
            <a:pPr defTabSz="914400">
              <a:lnSpc>
                <a:spcPct val="110000"/>
              </a:lnSpc>
              <a:buClr>
                <a:schemeClr val="tx1"/>
              </a:buClr>
            </a:pPr>
            <a:br>
              <a:rPr lang="en-US" sz="1100" b="0" cap="all" dirty="0"/>
            </a:br>
            <a:endParaRPr lang="en-US" sz="1100" cap="all" dirty="0"/>
          </a:p>
        </p:txBody>
      </p:sp>
      <p:pic>
        <p:nvPicPr>
          <p:cNvPr id="4" name="Picture 3">
            <a:extLst>
              <a:ext uri="{FF2B5EF4-FFF2-40B4-BE49-F238E27FC236}">
                <a16:creationId xmlns:a16="http://schemas.microsoft.com/office/drawing/2014/main" id="{EBA7CFA7-7F38-4B40-8211-730EA0D83559}"/>
              </a:ext>
            </a:extLst>
          </p:cNvPr>
          <p:cNvPicPr>
            <a:picLocks noChangeAspect="1"/>
          </p:cNvPicPr>
          <p:nvPr/>
        </p:nvPicPr>
        <p:blipFill>
          <a:blip r:embed="rId3"/>
          <a:stretch>
            <a:fillRect/>
          </a:stretch>
        </p:blipFill>
        <p:spPr>
          <a:xfrm>
            <a:off x="6493927" y="640831"/>
            <a:ext cx="3809318" cy="5461389"/>
          </a:xfrm>
          <a:prstGeom prst="rect">
            <a:avLst/>
          </a:prstGeom>
        </p:spPr>
      </p:pic>
      <p:pic>
        <p:nvPicPr>
          <p:cNvPr id="23" name="Picture 22">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00937706-4FC8-074F-AF46-1FE3D3F531AA}"/>
              </a:ext>
            </a:extLst>
          </p:cNvPr>
          <p:cNvSpPr txBox="1"/>
          <p:nvPr/>
        </p:nvSpPr>
        <p:spPr>
          <a:xfrm>
            <a:off x="993468" y="1272615"/>
            <a:ext cx="2253496" cy="1569660"/>
          </a:xfrm>
          <a:prstGeom prst="rect">
            <a:avLst/>
          </a:prstGeom>
          <a:noFill/>
        </p:spPr>
        <p:txBody>
          <a:bodyPr wrap="square">
            <a:spAutoFit/>
          </a:bodyPr>
          <a:lstStyle/>
          <a:p>
            <a:r>
              <a:rPr lang="en-US" sz="1200" i="0" kern="1200" dirty="0">
                <a:solidFill>
                  <a:schemeClr val="tx1"/>
                </a:solidFill>
                <a:effectLst/>
                <a:latin typeface="+mn-lt"/>
                <a:ea typeface="+mn-ea"/>
                <a:cs typeface="+mn-cs"/>
              </a:rPr>
              <a:t>“Central Path”</a:t>
            </a:r>
          </a:p>
          <a:p>
            <a:r>
              <a:rPr lang="en-US" sz="1200" i="0" kern="1200" dirty="0">
                <a:solidFill>
                  <a:schemeClr val="tx1"/>
                </a:solidFill>
                <a:effectLst/>
                <a:latin typeface="+mn-lt"/>
                <a:ea typeface="+mn-ea"/>
                <a:cs typeface="+mn-cs"/>
              </a:rPr>
              <a:t>Photography</a:t>
            </a:r>
          </a:p>
          <a:p>
            <a:endParaRPr lang="en-US" sz="1200" i="0" kern="1200" dirty="0">
              <a:solidFill>
                <a:schemeClr val="tx1"/>
              </a:solidFill>
              <a:effectLst/>
              <a:latin typeface="+mn-lt"/>
              <a:ea typeface="+mn-ea"/>
              <a:cs typeface="+mn-cs"/>
            </a:endParaRPr>
          </a:p>
          <a:p>
            <a:r>
              <a:rPr lang="en-US" sz="1200" dirty="0" err="1"/>
              <a:t>Jazani</a:t>
            </a:r>
            <a:r>
              <a:rPr lang="en-US" sz="1200" dirty="0"/>
              <a:t> Cox </a:t>
            </a:r>
          </a:p>
          <a:p>
            <a:r>
              <a:rPr lang="en-US" sz="1200" dirty="0"/>
              <a:t>Granby HS </a:t>
            </a:r>
          </a:p>
          <a:p>
            <a:r>
              <a:rPr lang="en-US" sz="1200" dirty="0"/>
              <a:t>Grade 11</a:t>
            </a:r>
          </a:p>
          <a:p>
            <a:endParaRPr lang="en-US" sz="1200" dirty="0"/>
          </a:p>
          <a:p>
            <a:r>
              <a:rPr lang="en-US" sz="1200" dirty="0"/>
              <a:t>Teacher: Nicole Harp </a:t>
            </a:r>
          </a:p>
        </p:txBody>
      </p:sp>
      <p:pic>
        <p:nvPicPr>
          <p:cNvPr id="2" name="Picture 2" descr="A picture containing diagram&#10;&#10;Description automatically generated">
            <a:extLst>
              <a:ext uri="{FF2B5EF4-FFF2-40B4-BE49-F238E27FC236}">
                <a16:creationId xmlns:a16="http://schemas.microsoft.com/office/drawing/2014/main" id="{6E15F61B-1726-41DA-A8C2-471171120825}"/>
              </a:ext>
            </a:extLst>
          </p:cNvPr>
          <p:cNvPicPr>
            <a:picLocks noChangeAspect="1"/>
          </p:cNvPicPr>
          <p:nvPr/>
        </p:nvPicPr>
        <p:blipFill>
          <a:blip r:embed="rId5"/>
          <a:stretch>
            <a:fillRect/>
          </a:stretch>
        </p:blipFill>
        <p:spPr>
          <a:xfrm>
            <a:off x="3553522" y="273205"/>
            <a:ext cx="2743200" cy="2743200"/>
          </a:xfrm>
          <a:prstGeom prst="rect">
            <a:avLst/>
          </a:prstGeom>
        </p:spPr>
      </p:pic>
    </p:spTree>
    <p:extLst>
      <p:ext uri="{BB962C8B-B14F-4D97-AF65-F5344CB8AC3E}">
        <p14:creationId xmlns:p14="http://schemas.microsoft.com/office/powerpoint/2010/main" val="607436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773E679-5427-F841-BBDE-DCD3A948829A}"/>
              </a:ext>
            </a:extLst>
          </p:cNvPr>
          <p:cNvSpPr txBox="1"/>
          <p:nvPr/>
        </p:nvSpPr>
        <p:spPr>
          <a:xfrm>
            <a:off x="920400" y="2751405"/>
            <a:ext cx="3740509" cy="3881309"/>
          </a:xfrm>
          <a:prstGeom prst="rect">
            <a:avLst/>
          </a:prstGeom>
        </p:spPr>
        <p:txBody>
          <a:bodyPr vert="horz" lIns="91440" tIns="45720" rIns="91440" bIns="45720" rtlCol="0">
            <a:normAutofit/>
          </a:bodyPr>
          <a:lstStyle/>
          <a:p>
            <a:pPr defTabSz="914400">
              <a:lnSpc>
                <a:spcPct val="110000"/>
              </a:lnSpc>
              <a:spcBef>
                <a:spcPts val="0"/>
              </a:spcBef>
              <a:spcAft>
                <a:spcPts val="600"/>
              </a:spcAft>
              <a:buClr>
                <a:schemeClr val="tx1"/>
              </a:buClr>
            </a:pPr>
            <a:r>
              <a:rPr lang="en-US" sz="1400" b="0" i="0" u="none" strike="noStrike" cap="all" dirty="0"/>
              <a:t>The inspiration of this photo came from knowing that it is up to my generation to save this planet or at least start making an effort towards saving our planet. When I was thinking of ideas of how I could portray my feelings of feeling empty and helpless of this water we might not have in a few years. I came down too showing a mug drained of water just like I feel about this issue while showing the water has feelings with the sad face of the bubbles. </a:t>
            </a:r>
            <a:endParaRPr lang="en-US" sz="1400" b="0" cap="all" dirty="0"/>
          </a:p>
          <a:p>
            <a:pPr defTabSz="914400">
              <a:lnSpc>
                <a:spcPct val="110000"/>
              </a:lnSpc>
              <a:spcAft>
                <a:spcPts val="600"/>
              </a:spcAft>
              <a:buClr>
                <a:schemeClr val="tx1"/>
              </a:buClr>
            </a:pPr>
            <a:br>
              <a:rPr lang="en-US" sz="1400" cap="all" dirty="0"/>
            </a:br>
            <a:endParaRPr lang="en-US" sz="1400" cap="all" dirty="0"/>
          </a:p>
        </p:txBody>
      </p:sp>
      <p:pic>
        <p:nvPicPr>
          <p:cNvPr id="4" name="Picture 3">
            <a:extLst>
              <a:ext uri="{FF2B5EF4-FFF2-40B4-BE49-F238E27FC236}">
                <a16:creationId xmlns:a16="http://schemas.microsoft.com/office/drawing/2014/main" id="{5437C1E5-AB2E-CA40-B7E7-8931D43ABED3}"/>
              </a:ext>
            </a:extLst>
          </p:cNvPr>
          <p:cNvPicPr>
            <a:picLocks noChangeAspect="1"/>
          </p:cNvPicPr>
          <p:nvPr/>
        </p:nvPicPr>
        <p:blipFill>
          <a:blip r:embed="rId3"/>
          <a:stretch>
            <a:fillRect/>
          </a:stretch>
        </p:blipFill>
        <p:spPr>
          <a:xfrm>
            <a:off x="5248643" y="1166565"/>
            <a:ext cx="6299887" cy="4409920"/>
          </a:xfrm>
          <a:prstGeom prst="rect">
            <a:avLst/>
          </a:prstGeom>
        </p:spPr>
      </p:pic>
      <p:pic>
        <p:nvPicPr>
          <p:cNvPr id="19" name="Picture 18">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24373C70-FC6E-D448-B85C-1E4C65419258}"/>
              </a:ext>
            </a:extLst>
          </p:cNvPr>
          <p:cNvSpPr txBox="1"/>
          <p:nvPr/>
        </p:nvSpPr>
        <p:spPr>
          <a:xfrm>
            <a:off x="920400" y="1049012"/>
            <a:ext cx="1650522" cy="1569660"/>
          </a:xfrm>
          <a:prstGeom prst="rect">
            <a:avLst/>
          </a:prstGeom>
          <a:noFill/>
        </p:spPr>
        <p:txBody>
          <a:bodyPr wrap="square">
            <a:spAutoFit/>
          </a:bodyPr>
          <a:lstStyle/>
          <a:p>
            <a:r>
              <a:rPr lang="en-US" sz="1200" i="0" kern="1200" dirty="0">
                <a:solidFill>
                  <a:schemeClr val="tx1"/>
                </a:solidFill>
                <a:effectLst/>
                <a:latin typeface="+mn-lt"/>
                <a:ea typeface="+mn-ea"/>
                <a:cs typeface="+mn-cs"/>
              </a:rPr>
              <a:t>“Helpless”</a:t>
            </a:r>
          </a:p>
          <a:p>
            <a:r>
              <a:rPr lang="en-US" sz="1200" i="0" kern="1200" dirty="0">
                <a:solidFill>
                  <a:schemeClr val="tx1"/>
                </a:solidFill>
                <a:effectLst/>
                <a:latin typeface="+mn-lt"/>
                <a:ea typeface="+mn-ea"/>
                <a:cs typeface="+mn-cs"/>
              </a:rPr>
              <a:t>Photography </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Madison Skinner </a:t>
            </a:r>
          </a:p>
          <a:p>
            <a:r>
              <a:rPr lang="en-US" sz="1200" i="0" kern="1200" dirty="0">
                <a:solidFill>
                  <a:schemeClr val="tx1"/>
                </a:solidFill>
                <a:effectLst/>
                <a:latin typeface="+mn-lt"/>
                <a:ea typeface="+mn-ea"/>
                <a:cs typeface="+mn-cs"/>
              </a:rPr>
              <a:t>Granby HS</a:t>
            </a:r>
          </a:p>
          <a:p>
            <a:r>
              <a:rPr lang="en-US" sz="1200" i="0" kern="1200" dirty="0">
                <a:solidFill>
                  <a:schemeClr val="tx1"/>
                </a:solidFill>
                <a:effectLst/>
                <a:latin typeface="+mn-lt"/>
                <a:ea typeface="+mn-ea"/>
                <a:cs typeface="+mn-cs"/>
              </a:rPr>
              <a:t>Grade 10</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Nicole Harp </a:t>
            </a:r>
            <a:endParaRPr lang="en-US" sz="1200" dirty="0"/>
          </a:p>
        </p:txBody>
      </p:sp>
      <p:pic>
        <p:nvPicPr>
          <p:cNvPr id="2" name="Picture 2" descr="A picture containing icon&#10;&#10;Description automatically generated">
            <a:extLst>
              <a:ext uri="{FF2B5EF4-FFF2-40B4-BE49-F238E27FC236}">
                <a16:creationId xmlns:a16="http://schemas.microsoft.com/office/drawing/2014/main" id="{B708BB28-F29F-4F58-A105-CAF7522CBFFC}"/>
              </a:ext>
            </a:extLst>
          </p:cNvPr>
          <p:cNvPicPr>
            <a:picLocks noChangeAspect="1"/>
          </p:cNvPicPr>
          <p:nvPr/>
        </p:nvPicPr>
        <p:blipFill>
          <a:blip r:embed="rId5"/>
          <a:stretch>
            <a:fillRect/>
          </a:stretch>
        </p:blipFill>
        <p:spPr>
          <a:xfrm>
            <a:off x="2670716" y="310375"/>
            <a:ext cx="2436542" cy="2436542"/>
          </a:xfrm>
          <a:prstGeom prst="rect">
            <a:avLst/>
          </a:prstGeom>
        </p:spPr>
      </p:pic>
    </p:spTree>
    <p:extLst>
      <p:ext uri="{BB962C8B-B14F-4D97-AF65-F5344CB8AC3E}">
        <p14:creationId xmlns:p14="http://schemas.microsoft.com/office/powerpoint/2010/main" val="3063726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38B341B-9626-9B45-B002-0154F27816FF}"/>
              </a:ext>
            </a:extLst>
          </p:cNvPr>
          <p:cNvSpPr txBox="1"/>
          <p:nvPr/>
        </p:nvSpPr>
        <p:spPr>
          <a:xfrm>
            <a:off x="709335" y="3454336"/>
            <a:ext cx="3740509" cy="3881309"/>
          </a:xfrm>
          <a:prstGeom prst="rect">
            <a:avLst/>
          </a:prstGeom>
        </p:spPr>
        <p:txBody>
          <a:bodyPr vert="horz" lIns="91440" tIns="45720" rIns="91440" bIns="45720" rtlCol="0">
            <a:normAutofit/>
          </a:bodyPr>
          <a:lstStyle/>
          <a:p>
            <a:pPr defTabSz="914400">
              <a:lnSpc>
                <a:spcPct val="110000"/>
              </a:lnSpc>
              <a:spcBef>
                <a:spcPts val="0"/>
              </a:spcBef>
              <a:spcAft>
                <a:spcPts val="800"/>
              </a:spcAft>
              <a:buClr>
                <a:schemeClr val="tx1"/>
              </a:buClr>
            </a:pPr>
            <a:r>
              <a:rPr lang="en-US" sz="1100" b="0" i="0" u="none" strike="noStrike" cap="all" dirty="0"/>
              <a:t>My Inspiration for my artwork is that I just realized climate change does exist and climate change will make a lot of areas hotter, causing droughts and most likely killing trees because they aren’t getting enough water. Climate change might also cause radiation, polluting the amount of water left that we have. The trees in the air tank represent the only source we have of breathing because the air is so polluted, and radiation plays a part in that too. So there for we would be wearing gasmasks. The roots of the trees represent the lungs, another representation of our only breathing source. The main reasoning for no water in the picture is that there is none left because it got all polluted and people were wasteful with it, thinking we had plenty left.</a:t>
            </a:r>
            <a:endParaRPr lang="en-US" sz="1100" b="0" cap="all" dirty="0"/>
          </a:p>
          <a:p>
            <a:pPr defTabSz="914400">
              <a:lnSpc>
                <a:spcPct val="110000"/>
              </a:lnSpc>
              <a:buClr>
                <a:schemeClr val="tx1"/>
              </a:buClr>
            </a:pPr>
            <a:br>
              <a:rPr lang="en-US" sz="1100" cap="all" dirty="0"/>
            </a:br>
            <a:endParaRPr lang="en-US" sz="1100" cap="all" dirty="0"/>
          </a:p>
        </p:txBody>
      </p:sp>
      <p:pic>
        <p:nvPicPr>
          <p:cNvPr id="4" name="Picture 3">
            <a:extLst>
              <a:ext uri="{FF2B5EF4-FFF2-40B4-BE49-F238E27FC236}">
                <a16:creationId xmlns:a16="http://schemas.microsoft.com/office/drawing/2014/main" id="{F039AEC7-A1DC-704B-B0E1-2ED5AF3AAEA5}"/>
              </a:ext>
            </a:extLst>
          </p:cNvPr>
          <p:cNvPicPr>
            <a:picLocks noChangeAspect="1"/>
          </p:cNvPicPr>
          <p:nvPr/>
        </p:nvPicPr>
        <p:blipFill rotWithShape="1">
          <a:blip r:embed="rId3"/>
          <a:srcRect l="16196" t="14703" r="18401" b="16895"/>
          <a:stretch/>
        </p:blipFill>
        <p:spPr>
          <a:xfrm>
            <a:off x="6270645" y="640831"/>
            <a:ext cx="4255883" cy="5461389"/>
          </a:xfrm>
          <a:prstGeom prst="rect">
            <a:avLst/>
          </a:prstGeom>
        </p:spPr>
      </p:pic>
      <p:pic>
        <p:nvPicPr>
          <p:cNvPr id="14" name="Picture 13">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2" descr="A picture containing icon&#10;&#10;Description automatically generated">
            <a:extLst>
              <a:ext uri="{FF2B5EF4-FFF2-40B4-BE49-F238E27FC236}">
                <a16:creationId xmlns:a16="http://schemas.microsoft.com/office/drawing/2014/main" id="{E0225081-65C3-438A-88E5-F79B30E153EE}"/>
              </a:ext>
            </a:extLst>
          </p:cNvPr>
          <p:cNvPicPr>
            <a:picLocks noChangeAspect="1"/>
          </p:cNvPicPr>
          <p:nvPr/>
        </p:nvPicPr>
        <p:blipFill>
          <a:blip r:embed="rId5"/>
          <a:stretch>
            <a:fillRect/>
          </a:stretch>
        </p:blipFill>
        <p:spPr>
          <a:xfrm>
            <a:off x="3516351" y="189571"/>
            <a:ext cx="2743200" cy="2743200"/>
          </a:xfrm>
          <a:prstGeom prst="rect">
            <a:avLst/>
          </a:prstGeom>
        </p:spPr>
      </p:pic>
      <p:sp>
        <p:nvSpPr>
          <p:cNvPr id="3" name="TextBox 2">
            <a:extLst>
              <a:ext uri="{FF2B5EF4-FFF2-40B4-BE49-F238E27FC236}">
                <a16:creationId xmlns:a16="http://schemas.microsoft.com/office/drawing/2014/main" id="{7987A00C-172B-4D94-AB8E-91576C15AD79}"/>
              </a:ext>
            </a:extLst>
          </p:cNvPr>
          <p:cNvSpPr txBox="1"/>
          <p:nvPr/>
        </p:nvSpPr>
        <p:spPr>
          <a:xfrm>
            <a:off x="709961" y="1685693"/>
            <a:ext cx="27432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444444"/>
                </a:solidFill>
                <a:latin typeface="Calibri"/>
                <a:cs typeface="Calibri"/>
              </a:rPr>
              <a:t>“Trees to Breathe”​</a:t>
            </a:r>
          </a:p>
          <a:p>
            <a:r>
              <a:rPr lang="en-US" sz="1200">
                <a:solidFill>
                  <a:srgbClr val="444444"/>
                </a:solidFill>
                <a:latin typeface="Calibri"/>
                <a:cs typeface="Calibri"/>
              </a:rPr>
              <a:t>Drawing ​</a:t>
            </a:r>
          </a:p>
          <a:p>
            <a:r>
              <a:rPr lang="en-US" sz="1200">
                <a:solidFill>
                  <a:srgbClr val="444444"/>
                </a:solidFill>
                <a:latin typeface="Calibri"/>
                <a:cs typeface="Calibri"/>
              </a:rPr>
              <a:t>​</a:t>
            </a:r>
          </a:p>
          <a:p>
            <a:r>
              <a:rPr lang="en-US" sz="1200">
                <a:solidFill>
                  <a:srgbClr val="444444"/>
                </a:solidFill>
                <a:latin typeface="Calibri"/>
                <a:cs typeface="Calibri"/>
              </a:rPr>
              <a:t>Emmalynn Clous​</a:t>
            </a:r>
          </a:p>
          <a:p>
            <a:r>
              <a:rPr lang="en-US" sz="1200">
                <a:solidFill>
                  <a:srgbClr val="444444"/>
                </a:solidFill>
                <a:latin typeface="Calibri"/>
                <a:cs typeface="Calibri"/>
              </a:rPr>
              <a:t>Azalea Gardens MS ​</a:t>
            </a:r>
          </a:p>
          <a:p>
            <a:r>
              <a:rPr lang="en-US" sz="1200">
                <a:solidFill>
                  <a:srgbClr val="444444"/>
                </a:solidFill>
                <a:latin typeface="Calibri"/>
                <a:cs typeface="Calibri"/>
              </a:rPr>
              <a:t>Grade 8​</a:t>
            </a:r>
          </a:p>
          <a:p>
            <a:r>
              <a:rPr lang="en-US" sz="1200">
                <a:solidFill>
                  <a:srgbClr val="444444"/>
                </a:solidFill>
                <a:latin typeface="Calibri"/>
                <a:cs typeface="Calibri"/>
              </a:rPr>
              <a:t>​</a:t>
            </a:r>
          </a:p>
          <a:p>
            <a:r>
              <a:rPr lang="en-US" sz="1200">
                <a:solidFill>
                  <a:srgbClr val="444444"/>
                </a:solidFill>
                <a:latin typeface="Calibri"/>
                <a:cs typeface="Calibri"/>
              </a:rPr>
              <a:t>Teacher: Marjorie Kinney</a:t>
            </a:r>
          </a:p>
        </p:txBody>
      </p:sp>
    </p:spTree>
    <p:extLst>
      <p:ext uri="{BB962C8B-B14F-4D97-AF65-F5344CB8AC3E}">
        <p14:creationId xmlns:p14="http://schemas.microsoft.com/office/powerpoint/2010/main" val="2859803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9B6A877-FBC2-714F-BC2E-67B52FAB57A5}"/>
              </a:ext>
            </a:extLst>
          </p:cNvPr>
          <p:cNvSpPr txBox="1"/>
          <p:nvPr/>
        </p:nvSpPr>
        <p:spPr>
          <a:xfrm>
            <a:off x="908846" y="3373851"/>
            <a:ext cx="3740509" cy="2728369"/>
          </a:xfrm>
          <a:prstGeom prst="rect">
            <a:avLst/>
          </a:prstGeom>
        </p:spPr>
        <p:txBody>
          <a:bodyPr vert="horz" lIns="91440" tIns="45720" rIns="91440" bIns="45720" rtlCol="0">
            <a:normAutofit/>
          </a:bodyPr>
          <a:lstStyle/>
          <a:p>
            <a:pPr defTabSz="914400">
              <a:lnSpc>
                <a:spcPct val="110000"/>
              </a:lnSpc>
              <a:spcAft>
                <a:spcPts val="600"/>
              </a:spcAft>
              <a:buClr>
                <a:schemeClr val="tx1"/>
              </a:buClr>
            </a:pPr>
            <a:r>
              <a:rPr lang="en-US" sz="1400" cap="all" dirty="0"/>
              <a:t>I was inspired to create this piece because my focus was creating movement across the screen. I thought about how even when a city is quiet, and the people are asleep, there is often still movement, whether that be water, leaves, wind, etc. So, I thought about how I could portray this in an image, and I decided that the best way to do so was to use leaves that would be gliding across the screen.</a:t>
            </a:r>
          </a:p>
        </p:txBody>
      </p:sp>
      <p:pic>
        <p:nvPicPr>
          <p:cNvPr id="6" name="Picture 5">
            <a:extLst>
              <a:ext uri="{FF2B5EF4-FFF2-40B4-BE49-F238E27FC236}">
                <a16:creationId xmlns:a16="http://schemas.microsoft.com/office/drawing/2014/main" id="{A15E8201-F614-DB4E-AFAD-0F6D4C71D5D9}"/>
              </a:ext>
            </a:extLst>
          </p:cNvPr>
          <p:cNvPicPr>
            <a:picLocks noChangeAspect="1"/>
          </p:cNvPicPr>
          <p:nvPr/>
        </p:nvPicPr>
        <p:blipFill>
          <a:blip r:embed="rId3"/>
          <a:stretch>
            <a:fillRect/>
          </a:stretch>
        </p:blipFill>
        <p:spPr>
          <a:xfrm>
            <a:off x="6630462" y="640831"/>
            <a:ext cx="3536249" cy="5461389"/>
          </a:xfrm>
          <a:prstGeom prst="rect">
            <a:avLst/>
          </a:prstGeom>
        </p:spPr>
      </p:pic>
      <p:pic>
        <p:nvPicPr>
          <p:cNvPr id="21" name="Picture 20">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331ABEE7-2B10-D84D-8154-0774498198B6}"/>
              </a:ext>
            </a:extLst>
          </p:cNvPr>
          <p:cNvSpPr txBox="1"/>
          <p:nvPr/>
        </p:nvSpPr>
        <p:spPr>
          <a:xfrm>
            <a:off x="908846" y="1539554"/>
            <a:ext cx="1875182" cy="1569660"/>
          </a:xfrm>
          <a:prstGeom prst="rect">
            <a:avLst/>
          </a:prstGeom>
          <a:noFill/>
        </p:spPr>
        <p:txBody>
          <a:bodyPr wrap="square">
            <a:spAutoFit/>
          </a:bodyPr>
          <a:lstStyle/>
          <a:p>
            <a:r>
              <a:rPr lang="en-US" sz="1200" i="0" kern="1200" dirty="0">
                <a:solidFill>
                  <a:schemeClr val="tx1"/>
                </a:solidFill>
                <a:effectLst/>
                <a:latin typeface="+mn-lt"/>
                <a:ea typeface="+mn-ea"/>
                <a:cs typeface="+mn-cs"/>
              </a:rPr>
              <a:t>"When The City Sleeps”</a:t>
            </a:r>
          </a:p>
          <a:p>
            <a:r>
              <a:rPr lang="en-US" sz="1200" i="0" kern="1200" dirty="0">
                <a:solidFill>
                  <a:schemeClr val="tx1"/>
                </a:solidFill>
                <a:effectLst/>
                <a:latin typeface="+mn-lt"/>
                <a:ea typeface="+mn-ea"/>
                <a:cs typeface="+mn-cs"/>
              </a:rPr>
              <a:t>Digital Painting</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Ava Schlemmer</a:t>
            </a:r>
          </a:p>
          <a:p>
            <a:r>
              <a:rPr lang="en-US" sz="1200" i="0" kern="1200" dirty="0">
                <a:solidFill>
                  <a:schemeClr val="tx1"/>
                </a:solidFill>
                <a:effectLst/>
                <a:latin typeface="+mn-lt"/>
                <a:ea typeface="+mn-ea"/>
                <a:cs typeface="+mn-cs"/>
              </a:rPr>
              <a:t>Booker T. Washington HS</a:t>
            </a:r>
          </a:p>
          <a:p>
            <a:r>
              <a:rPr lang="en-US" sz="1200" i="0" kern="1200" dirty="0">
                <a:solidFill>
                  <a:schemeClr val="tx1"/>
                </a:solidFill>
                <a:effectLst/>
                <a:latin typeface="+mn-lt"/>
                <a:ea typeface="+mn-ea"/>
                <a:cs typeface="+mn-cs"/>
              </a:rPr>
              <a:t>Grade 11</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Jessica </a:t>
            </a:r>
            <a:r>
              <a:rPr lang="en-US" sz="1200" i="0" kern="1200" dirty="0" err="1">
                <a:solidFill>
                  <a:schemeClr val="tx1"/>
                </a:solidFill>
                <a:effectLst/>
                <a:latin typeface="+mn-lt"/>
                <a:ea typeface="+mn-ea"/>
                <a:cs typeface="+mn-cs"/>
              </a:rPr>
              <a:t>McClaire</a:t>
            </a:r>
            <a:endParaRPr lang="en-US" sz="1200" i="0" kern="1200" dirty="0">
              <a:solidFill>
                <a:schemeClr val="tx1"/>
              </a:solidFill>
              <a:effectLst/>
              <a:latin typeface="+mn-lt"/>
              <a:ea typeface="+mn-ea"/>
              <a:cs typeface="+mn-cs"/>
            </a:endParaRPr>
          </a:p>
        </p:txBody>
      </p:sp>
      <p:pic>
        <p:nvPicPr>
          <p:cNvPr id="3" name="Picture 3" descr="A picture containing vector graphics&#10;&#10;Description automatically generated">
            <a:extLst>
              <a:ext uri="{FF2B5EF4-FFF2-40B4-BE49-F238E27FC236}">
                <a16:creationId xmlns:a16="http://schemas.microsoft.com/office/drawing/2014/main" id="{5B1825CC-C04F-4140-83AC-43B586009FDA}"/>
              </a:ext>
            </a:extLst>
          </p:cNvPr>
          <p:cNvPicPr>
            <a:picLocks noChangeAspect="1"/>
          </p:cNvPicPr>
          <p:nvPr/>
        </p:nvPicPr>
        <p:blipFill>
          <a:blip r:embed="rId5"/>
          <a:stretch>
            <a:fillRect/>
          </a:stretch>
        </p:blipFill>
        <p:spPr>
          <a:xfrm>
            <a:off x="3841595" y="570570"/>
            <a:ext cx="2529469" cy="2529469"/>
          </a:xfrm>
          <a:prstGeom prst="rect">
            <a:avLst/>
          </a:prstGeom>
        </p:spPr>
      </p:pic>
    </p:spTree>
    <p:extLst>
      <p:ext uri="{BB962C8B-B14F-4D97-AF65-F5344CB8AC3E}">
        <p14:creationId xmlns:p14="http://schemas.microsoft.com/office/powerpoint/2010/main" val="1542451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1F34563-E3F7-6342-AD17-EFFA65641B84}"/>
              </a:ext>
            </a:extLst>
          </p:cNvPr>
          <p:cNvSpPr txBox="1"/>
          <p:nvPr/>
        </p:nvSpPr>
        <p:spPr>
          <a:xfrm>
            <a:off x="179652" y="3240604"/>
            <a:ext cx="5032191" cy="3881309"/>
          </a:xfrm>
          <a:prstGeom prst="rect">
            <a:avLst/>
          </a:prstGeom>
        </p:spPr>
        <p:txBody>
          <a:bodyPr vert="horz" lIns="91440" tIns="45720" rIns="91440" bIns="45720" rtlCol="0" anchor="t">
            <a:normAutofit fontScale="92500" lnSpcReduction="10000"/>
          </a:bodyPr>
          <a:lstStyle/>
          <a:p>
            <a:pPr defTabSz="914400">
              <a:lnSpc>
                <a:spcPct val="110000"/>
              </a:lnSpc>
              <a:spcBef>
                <a:spcPts val="0"/>
              </a:spcBef>
              <a:spcAft>
                <a:spcPts val="600"/>
              </a:spcAft>
              <a:buClr>
                <a:schemeClr val="tx1"/>
              </a:buClr>
            </a:pPr>
            <a:r>
              <a:rPr lang="en-US" sz="1200" b="0" i="0" u="none" strike="noStrike" cap="all" dirty="0"/>
              <a:t>On Earth the only drinkable water comes from Lakes, Springs, Rivers, and Wells. Those sources take up only a fraction of the water on earth, as most of Earth’s water is either stored in glaciers or the ocean. The only way our drinkable water can be replenished is through the Water cycle, which takes a while until it reaches completion. </a:t>
            </a:r>
            <a:endParaRPr lang="en-US" sz="1200" b="0" cap="all" dirty="0"/>
          </a:p>
          <a:p>
            <a:pPr defTabSz="914400">
              <a:lnSpc>
                <a:spcPct val="110000"/>
              </a:lnSpc>
              <a:spcBef>
                <a:spcPts val="0"/>
              </a:spcBef>
              <a:spcAft>
                <a:spcPts val="600"/>
              </a:spcAft>
              <a:buClr>
                <a:schemeClr val="tx1"/>
              </a:buClr>
            </a:pPr>
            <a:r>
              <a:rPr lang="en-US" sz="1200" b="0" i="0" u="none" strike="noStrike" cap="all" dirty="0"/>
              <a:t>During the summer of 2021 me and a couple of my friends went to The Norfolk Botanical Gardens, during that trip we came upon this beautiful pond that was placed in a little alcove. Due to Climate Change, there is a very real threat that such a beautiful place could be pumped dry to be used as drinking water when the places already used for water run out. Not many people realize that when you leave the sink running or flush, that your water will not be reused. Some places dump wastewater into the ocean, others dump it into a sewer to be dealt with later on. Most commonly places not near an ocean will dump into the nearest large body of water, like a lake or river. This pond could become a dump place for waste, and that could destroy the habitat. I hope that one day in the near future we can find a way to have sustainable water so that places like this can remain beautiful.</a:t>
            </a:r>
            <a:endParaRPr lang="en-US" sz="1200" b="0" cap="all" dirty="0"/>
          </a:p>
          <a:p>
            <a:pPr defTabSz="914400">
              <a:lnSpc>
                <a:spcPct val="110000"/>
              </a:lnSpc>
              <a:spcAft>
                <a:spcPts val="600"/>
              </a:spcAft>
              <a:buClr>
                <a:schemeClr val="tx1"/>
              </a:buClr>
            </a:pPr>
            <a:br>
              <a:rPr lang="en-US" sz="900" cap="all" dirty="0"/>
            </a:br>
            <a:endParaRPr lang="en-US" sz="1200" cap="all" dirty="0"/>
          </a:p>
        </p:txBody>
      </p:sp>
      <p:pic>
        <p:nvPicPr>
          <p:cNvPr id="4" name="Picture 3">
            <a:extLst>
              <a:ext uri="{FF2B5EF4-FFF2-40B4-BE49-F238E27FC236}">
                <a16:creationId xmlns:a16="http://schemas.microsoft.com/office/drawing/2014/main" id="{B61DEDCD-AD67-4547-9EDE-16BC12062828}"/>
              </a:ext>
            </a:extLst>
          </p:cNvPr>
          <p:cNvPicPr>
            <a:picLocks noChangeAspect="1"/>
          </p:cNvPicPr>
          <p:nvPr/>
        </p:nvPicPr>
        <p:blipFill>
          <a:blip r:embed="rId3"/>
          <a:stretch>
            <a:fillRect/>
          </a:stretch>
        </p:blipFill>
        <p:spPr>
          <a:xfrm>
            <a:off x="5248643" y="1009068"/>
            <a:ext cx="6299887" cy="4724915"/>
          </a:xfrm>
          <a:prstGeom prst="rect">
            <a:avLst/>
          </a:prstGeom>
        </p:spPr>
      </p:pic>
      <p:pic>
        <p:nvPicPr>
          <p:cNvPr id="14" name="Picture 13">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2" descr="A picture containing vector graphics&#10;&#10;Description automatically generated">
            <a:extLst>
              <a:ext uri="{FF2B5EF4-FFF2-40B4-BE49-F238E27FC236}">
                <a16:creationId xmlns:a16="http://schemas.microsoft.com/office/drawing/2014/main" id="{0EAA8BFE-7545-42C1-B0AA-6C6E0FB7FB3C}"/>
              </a:ext>
            </a:extLst>
          </p:cNvPr>
          <p:cNvPicPr>
            <a:picLocks noChangeAspect="1"/>
          </p:cNvPicPr>
          <p:nvPr/>
        </p:nvPicPr>
        <p:blipFill>
          <a:blip r:embed="rId5"/>
          <a:stretch>
            <a:fillRect/>
          </a:stretch>
        </p:blipFill>
        <p:spPr>
          <a:xfrm>
            <a:off x="3051717" y="254620"/>
            <a:ext cx="2083420" cy="2102005"/>
          </a:xfrm>
          <a:prstGeom prst="rect">
            <a:avLst/>
          </a:prstGeom>
        </p:spPr>
      </p:pic>
      <p:sp>
        <p:nvSpPr>
          <p:cNvPr id="3" name="TextBox 2">
            <a:extLst>
              <a:ext uri="{FF2B5EF4-FFF2-40B4-BE49-F238E27FC236}">
                <a16:creationId xmlns:a16="http://schemas.microsoft.com/office/drawing/2014/main" id="{B2B470FD-16D7-4C72-8DC1-8379C7DDB91C}"/>
              </a:ext>
            </a:extLst>
          </p:cNvPr>
          <p:cNvSpPr txBox="1"/>
          <p:nvPr/>
        </p:nvSpPr>
        <p:spPr>
          <a:xfrm>
            <a:off x="217449" y="1583473"/>
            <a:ext cx="27432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444444"/>
                </a:solidFill>
                <a:latin typeface="Calibri"/>
                <a:cs typeface="Calibri"/>
              </a:rPr>
              <a:t>“Hide Away”​</a:t>
            </a:r>
          </a:p>
          <a:p>
            <a:r>
              <a:rPr lang="en-US" sz="1200">
                <a:solidFill>
                  <a:srgbClr val="444444"/>
                </a:solidFill>
                <a:latin typeface="Calibri"/>
                <a:cs typeface="Calibri"/>
              </a:rPr>
              <a:t>Photography ​</a:t>
            </a:r>
          </a:p>
          <a:p>
            <a:r>
              <a:rPr lang="en-US" sz="1200">
                <a:solidFill>
                  <a:srgbClr val="444444"/>
                </a:solidFill>
                <a:latin typeface="Calibri"/>
                <a:cs typeface="Calibri"/>
              </a:rPr>
              <a:t>​</a:t>
            </a:r>
          </a:p>
          <a:p>
            <a:r>
              <a:rPr lang="en-US" sz="1200">
                <a:solidFill>
                  <a:srgbClr val="444444"/>
                </a:solidFill>
                <a:latin typeface="Calibri"/>
                <a:cs typeface="Calibri"/>
              </a:rPr>
              <a:t>Apollo Laureano​</a:t>
            </a:r>
          </a:p>
          <a:p>
            <a:r>
              <a:rPr lang="en-US" sz="1200">
                <a:solidFill>
                  <a:srgbClr val="444444"/>
                </a:solidFill>
                <a:latin typeface="Calibri"/>
                <a:cs typeface="Calibri"/>
              </a:rPr>
              <a:t>Granby HS ​</a:t>
            </a:r>
          </a:p>
          <a:p>
            <a:r>
              <a:rPr lang="en-US" sz="1200">
                <a:solidFill>
                  <a:srgbClr val="444444"/>
                </a:solidFill>
                <a:latin typeface="Calibri"/>
                <a:cs typeface="Calibri"/>
              </a:rPr>
              <a:t>Grade 12​</a:t>
            </a:r>
          </a:p>
          <a:p>
            <a:r>
              <a:rPr lang="en-US" sz="1200">
                <a:solidFill>
                  <a:srgbClr val="444444"/>
                </a:solidFill>
                <a:latin typeface="Calibri"/>
                <a:cs typeface="Calibri"/>
              </a:rPr>
              <a:t>​</a:t>
            </a:r>
          </a:p>
          <a:p>
            <a:r>
              <a:rPr lang="en-US" sz="1200">
                <a:solidFill>
                  <a:srgbClr val="444444"/>
                </a:solidFill>
                <a:latin typeface="Calibri"/>
                <a:cs typeface="Calibri"/>
              </a:rPr>
              <a:t>Teacher: Nicole Harp </a:t>
            </a:r>
          </a:p>
        </p:txBody>
      </p:sp>
    </p:spTree>
    <p:extLst>
      <p:ext uri="{BB962C8B-B14F-4D97-AF65-F5344CB8AC3E}">
        <p14:creationId xmlns:p14="http://schemas.microsoft.com/office/powerpoint/2010/main" val="3451097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80FD0DE-E8BD-2F4B-AF73-B8B87F044AC9}"/>
              </a:ext>
            </a:extLst>
          </p:cNvPr>
          <p:cNvSpPr txBox="1"/>
          <p:nvPr/>
        </p:nvSpPr>
        <p:spPr>
          <a:xfrm>
            <a:off x="864664" y="2652014"/>
            <a:ext cx="3740509" cy="3881309"/>
          </a:xfrm>
          <a:prstGeom prst="rect">
            <a:avLst/>
          </a:prstGeom>
        </p:spPr>
        <p:txBody>
          <a:bodyPr vert="horz" lIns="91440" tIns="45720" rIns="91440" bIns="45720" rtlCol="0">
            <a:normAutofit/>
          </a:bodyPr>
          <a:lstStyle/>
          <a:p>
            <a:pPr defTabSz="914400">
              <a:lnSpc>
                <a:spcPct val="110000"/>
              </a:lnSpc>
              <a:spcBef>
                <a:spcPts val="0"/>
              </a:spcBef>
              <a:spcAft>
                <a:spcPts val="800"/>
              </a:spcAft>
              <a:buClr>
                <a:schemeClr val="tx1"/>
              </a:buClr>
            </a:pPr>
            <a:r>
              <a:rPr lang="en-US" sz="1000" b="0" i="0" u="none" strike="noStrike" cap="all" dirty="0"/>
              <a:t>Pollution is a major problem our environment faces today. While on a walk outside, a majority of what caught my eye was different pieces of trash overtaking the beauty of nature. In this artwork, I took two separate photos- one of an </a:t>
            </a:r>
            <a:r>
              <a:rPr lang="en-US" sz="1000" b="0" i="0" u="none" strike="noStrike" cap="all" dirty="0" err="1"/>
              <a:t>Altoids</a:t>
            </a:r>
            <a:r>
              <a:rPr lang="en-US" sz="1000" b="0" i="0" u="none" strike="noStrike" cap="all" dirty="0"/>
              <a:t> container and the other a headshot of my friend, Aly. They were superimposed to create a chilling photograph to immerse the viewer in a state of anxiety or maybe sympathy for the trapped lady...This is how we should feel about the polluted world around us. The woman portrayed seems to be trapped and unhappy, as she’s now a random container laying in the gloomy grass. We should want to help- in a metaphorical sense “help” this trash-struck woman, or in a real sense by not littering and aiding in this pollution crisis in order to create a sustainable and healthy environment for all. The title, “</a:t>
            </a:r>
            <a:r>
              <a:rPr lang="en-US" sz="1000" b="0" i="0" u="none" strike="noStrike" cap="all" dirty="0" err="1"/>
              <a:t>Alytoids</a:t>
            </a:r>
            <a:r>
              <a:rPr lang="en-US" sz="1000" b="0" i="0" u="none" strike="noStrike" cap="all" dirty="0"/>
              <a:t>,” odes to the amalgamation of Aly and </a:t>
            </a:r>
            <a:r>
              <a:rPr lang="en-US" sz="1000" b="0" i="0" u="none" strike="noStrike" cap="all" dirty="0" err="1"/>
              <a:t>Altoids</a:t>
            </a:r>
            <a:r>
              <a:rPr lang="en-US" sz="1000" b="0" i="0" u="none" strike="noStrike" cap="all" dirty="0"/>
              <a:t>, making them one. </a:t>
            </a:r>
            <a:endParaRPr lang="en-US" sz="1000" b="0" cap="all" dirty="0"/>
          </a:p>
          <a:p>
            <a:pPr defTabSz="914400">
              <a:lnSpc>
                <a:spcPct val="110000"/>
              </a:lnSpc>
              <a:buClr>
                <a:schemeClr val="tx1"/>
              </a:buClr>
            </a:pPr>
            <a:br>
              <a:rPr lang="en-US" sz="1000" cap="all" dirty="0"/>
            </a:br>
            <a:endParaRPr lang="en-US" sz="1000" cap="all" dirty="0"/>
          </a:p>
        </p:txBody>
      </p:sp>
      <p:pic>
        <p:nvPicPr>
          <p:cNvPr id="4" name="Picture 3">
            <a:extLst>
              <a:ext uri="{FF2B5EF4-FFF2-40B4-BE49-F238E27FC236}">
                <a16:creationId xmlns:a16="http://schemas.microsoft.com/office/drawing/2014/main" id="{72E4303F-40C6-834E-8D2E-741412CE94D1}"/>
              </a:ext>
            </a:extLst>
          </p:cNvPr>
          <p:cNvPicPr>
            <a:picLocks noChangeAspect="1"/>
          </p:cNvPicPr>
          <p:nvPr/>
        </p:nvPicPr>
        <p:blipFill>
          <a:blip r:embed="rId3"/>
          <a:stretch>
            <a:fillRect/>
          </a:stretch>
        </p:blipFill>
        <p:spPr>
          <a:xfrm>
            <a:off x="5248643" y="1268938"/>
            <a:ext cx="6299887" cy="4205174"/>
          </a:xfrm>
          <a:prstGeom prst="rect">
            <a:avLst/>
          </a:prstGeom>
        </p:spPr>
      </p:pic>
      <p:pic>
        <p:nvPicPr>
          <p:cNvPr id="23" name="Picture 22">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C0089922-8738-1D44-9DC6-85D630814369}"/>
              </a:ext>
            </a:extLst>
          </p:cNvPr>
          <p:cNvSpPr txBox="1"/>
          <p:nvPr/>
        </p:nvSpPr>
        <p:spPr>
          <a:xfrm>
            <a:off x="864664" y="909863"/>
            <a:ext cx="1529844" cy="1569660"/>
          </a:xfrm>
          <a:prstGeom prst="rect">
            <a:avLst/>
          </a:prstGeom>
          <a:noFill/>
        </p:spPr>
        <p:txBody>
          <a:bodyPr wrap="square">
            <a:spAutoFit/>
          </a:bodyPr>
          <a:lstStyle/>
          <a:p>
            <a:r>
              <a:rPr lang="en-US" sz="1200" i="0" kern="1200" dirty="0">
                <a:solidFill>
                  <a:schemeClr val="tx1"/>
                </a:solidFill>
                <a:effectLst/>
                <a:latin typeface="+mn-lt"/>
                <a:ea typeface="+mn-ea"/>
                <a:cs typeface="+mn-cs"/>
              </a:rPr>
              <a:t>“</a:t>
            </a:r>
            <a:r>
              <a:rPr lang="en-US" sz="1200" i="0" kern="1200" dirty="0" err="1">
                <a:solidFill>
                  <a:schemeClr val="tx1"/>
                </a:solidFill>
                <a:effectLst/>
                <a:latin typeface="+mn-lt"/>
                <a:ea typeface="+mn-ea"/>
                <a:cs typeface="+mn-cs"/>
              </a:rPr>
              <a:t>Alytoids</a:t>
            </a:r>
            <a:r>
              <a:rPr lang="en-US" sz="1200" i="0" kern="1200" dirty="0">
                <a:solidFill>
                  <a:schemeClr val="tx1"/>
                </a:solidFill>
                <a:effectLst/>
                <a:latin typeface="+mn-lt"/>
                <a:ea typeface="+mn-ea"/>
                <a:cs typeface="+mn-cs"/>
              </a:rPr>
              <a:t>”</a:t>
            </a:r>
          </a:p>
          <a:p>
            <a:r>
              <a:rPr lang="en-US" sz="1200" i="0" kern="1200" dirty="0">
                <a:solidFill>
                  <a:schemeClr val="tx1"/>
                </a:solidFill>
                <a:effectLst/>
                <a:latin typeface="+mn-lt"/>
                <a:ea typeface="+mn-ea"/>
                <a:cs typeface="+mn-cs"/>
              </a:rPr>
              <a:t>Photography </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Alexis </a:t>
            </a:r>
            <a:r>
              <a:rPr lang="en-US" sz="1200" i="0" kern="1200" dirty="0" err="1">
                <a:solidFill>
                  <a:schemeClr val="tx1"/>
                </a:solidFill>
                <a:effectLst/>
                <a:latin typeface="+mn-lt"/>
                <a:ea typeface="+mn-ea"/>
                <a:cs typeface="+mn-cs"/>
              </a:rPr>
              <a:t>Caudell</a:t>
            </a:r>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Granby HS</a:t>
            </a:r>
          </a:p>
          <a:p>
            <a:r>
              <a:rPr lang="en-US" sz="1200" i="0" kern="1200" dirty="0">
                <a:solidFill>
                  <a:schemeClr val="tx1"/>
                </a:solidFill>
                <a:effectLst/>
                <a:latin typeface="+mn-lt"/>
                <a:ea typeface="+mn-ea"/>
                <a:cs typeface="+mn-cs"/>
              </a:rPr>
              <a:t>Grade 11</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Teacher: Nicole Harp </a:t>
            </a:r>
            <a:endParaRPr lang="en-US" sz="1200" dirty="0"/>
          </a:p>
        </p:txBody>
      </p:sp>
      <p:pic>
        <p:nvPicPr>
          <p:cNvPr id="2" name="Picture 2" descr="Icon&#10;&#10;Description automatically generated">
            <a:extLst>
              <a:ext uri="{FF2B5EF4-FFF2-40B4-BE49-F238E27FC236}">
                <a16:creationId xmlns:a16="http://schemas.microsoft.com/office/drawing/2014/main" id="{4F7F74EC-0DA9-44CB-A5AD-DCF8D2001429}"/>
              </a:ext>
            </a:extLst>
          </p:cNvPr>
          <p:cNvPicPr>
            <a:picLocks noChangeAspect="1"/>
          </p:cNvPicPr>
          <p:nvPr/>
        </p:nvPicPr>
        <p:blipFill>
          <a:blip r:embed="rId5"/>
          <a:stretch>
            <a:fillRect/>
          </a:stretch>
        </p:blipFill>
        <p:spPr>
          <a:xfrm>
            <a:off x="2893930" y="104008"/>
            <a:ext cx="2185639" cy="2503363"/>
          </a:xfrm>
          <a:prstGeom prst="rect">
            <a:avLst/>
          </a:prstGeom>
        </p:spPr>
      </p:pic>
    </p:spTree>
    <p:extLst>
      <p:ext uri="{BB962C8B-B14F-4D97-AF65-F5344CB8AC3E}">
        <p14:creationId xmlns:p14="http://schemas.microsoft.com/office/powerpoint/2010/main" val="1270616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37DDC11-04AD-B848-AEB2-FD4ACD3821DD}"/>
              </a:ext>
            </a:extLst>
          </p:cNvPr>
          <p:cNvSpPr txBox="1"/>
          <p:nvPr/>
        </p:nvSpPr>
        <p:spPr>
          <a:xfrm>
            <a:off x="2279798" y="3370702"/>
            <a:ext cx="2086412" cy="3881309"/>
          </a:xfrm>
          <a:prstGeom prst="rect">
            <a:avLst/>
          </a:prstGeom>
        </p:spPr>
        <p:txBody>
          <a:bodyPr vert="horz" lIns="91440" tIns="45720" rIns="91440" bIns="45720" rtlCol="0" anchor="t">
            <a:normAutofit/>
          </a:bodyPr>
          <a:lstStyle/>
          <a:p>
            <a:pPr defTabSz="914400">
              <a:lnSpc>
                <a:spcPct val="120000"/>
              </a:lnSpc>
              <a:spcAft>
                <a:spcPts val="600"/>
              </a:spcAft>
              <a:buClr>
                <a:schemeClr val="tx1"/>
              </a:buClr>
            </a:pPr>
            <a:r>
              <a:rPr lang="en-US" sz="1400" cap="all" dirty="0"/>
              <a:t>Flooded House</a:t>
            </a:r>
          </a:p>
          <a:p>
            <a:pPr defTabSz="914400">
              <a:lnSpc>
                <a:spcPct val="120000"/>
              </a:lnSpc>
              <a:spcAft>
                <a:spcPts val="600"/>
              </a:spcAft>
              <a:buClr>
                <a:schemeClr val="tx1"/>
              </a:buClr>
            </a:pPr>
            <a:r>
              <a:rPr lang="en-US" sz="1400" cap="all" dirty="0"/>
              <a:t>This painting is about what I think the world will become if we don’t stop global warming. </a:t>
            </a:r>
          </a:p>
          <a:p>
            <a:pPr defTabSz="914400">
              <a:lnSpc>
                <a:spcPct val="120000"/>
              </a:lnSpc>
              <a:spcAft>
                <a:spcPts val="600"/>
              </a:spcAft>
              <a:buClr>
                <a:schemeClr val="tx1"/>
              </a:buClr>
            </a:pPr>
            <a:r>
              <a:rPr lang="en-US" sz="1400" cap="all" dirty="0"/>
              <a:t>I think towns will flood, houses will be destroyed, and trash will infest the water.</a:t>
            </a:r>
          </a:p>
        </p:txBody>
      </p:sp>
      <p:pic>
        <p:nvPicPr>
          <p:cNvPr id="4" name="Picture 3">
            <a:extLst>
              <a:ext uri="{FF2B5EF4-FFF2-40B4-BE49-F238E27FC236}">
                <a16:creationId xmlns:a16="http://schemas.microsoft.com/office/drawing/2014/main" id="{7F703EBA-1019-9D48-A471-2968F9B55C30}"/>
              </a:ext>
            </a:extLst>
          </p:cNvPr>
          <p:cNvPicPr>
            <a:picLocks noChangeAspect="1"/>
          </p:cNvPicPr>
          <p:nvPr/>
        </p:nvPicPr>
        <p:blipFill>
          <a:blip r:embed="rId3"/>
          <a:stretch>
            <a:fillRect/>
          </a:stretch>
        </p:blipFill>
        <p:spPr>
          <a:xfrm>
            <a:off x="5248643" y="1276813"/>
            <a:ext cx="6299887" cy="4189425"/>
          </a:xfrm>
          <a:prstGeom prst="rect">
            <a:avLst/>
          </a:prstGeom>
        </p:spPr>
      </p:pic>
      <p:pic>
        <p:nvPicPr>
          <p:cNvPr id="14" name="Picture 13">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2" descr="Icon&#10;&#10;Description automatically generated">
            <a:extLst>
              <a:ext uri="{FF2B5EF4-FFF2-40B4-BE49-F238E27FC236}">
                <a16:creationId xmlns:a16="http://schemas.microsoft.com/office/drawing/2014/main" id="{F0FEB931-765F-488C-9745-0BEB50CCDDB6}"/>
              </a:ext>
            </a:extLst>
          </p:cNvPr>
          <p:cNvPicPr>
            <a:picLocks noChangeAspect="1"/>
          </p:cNvPicPr>
          <p:nvPr/>
        </p:nvPicPr>
        <p:blipFill>
          <a:blip r:embed="rId5"/>
          <a:stretch>
            <a:fillRect/>
          </a:stretch>
        </p:blipFill>
        <p:spPr>
          <a:xfrm>
            <a:off x="3906" y="1788"/>
            <a:ext cx="2185639" cy="2503363"/>
          </a:xfrm>
          <a:prstGeom prst="rect">
            <a:avLst/>
          </a:prstGeom>
        </p:spPr>
      </p:pic>
      <p:sp>
        <p:nvSpPr>
          <p:cNvPr id="6" name="TextBox 5">
            <a:extLst>
              <a:ext uri="{FF2B5EF4-FFF2-40B4-BE49-F238E27FC236}">
                <a16:creationId xmlns:a16="http://schemas.microsoft.com/office/drawing/2014/main" id="{74E1D3D5-73DD-49CB-BFB5-379053D994A6}"/>
              </a:ext>
            </a:extLst>
          </p:cNvPr>
          <p:cNvSpPr txBox="1"/>
          <p:nvPr/>
        </p:nvSpPr>
        <p:spPr>
          <a:xfrm>
            <a:off x="2280425" y="1574181"/>
            <a:ext cx="27432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444444"/>
                </a:solidFill>
                <a:latin typeface="Calibri"/>
                <a:cs typeface="Calibri"/>
              </a:rPr>
              <a:t>“Flooded House”​</a:t>
            </a:r>
          </a:p>
          <a:p>
            <a:r>
              <a:rPr lang="en-US" sz="1200">
                <a:solidFill>
                  <a:srgbClr val="444444"/>
                </a:solidFill>
                <a:latin typeface="Calibri"/>
                <a:cs typeface="Calibri"/>
              </a:rPr>
              <a:t>Painting ​</a:t>
            </a:r>
          </a:p>
          <a:p>
            <a:r>
              <a:rPr lang="en-US" sz="1200">
                <a:solidFill>
                  <a:srgbClr val="444444"/>
                </a:solidFill>
                <a:latin typeface="Calibri"/>
                <a:cs typeface="Calibri"/>
              </a:rPr>
              <a:t>​</a:t>
            </a:r>
          </a:p>
          <a:p>
            <a:r>
              <a:rPr lang="en-US" sz="1200">
                <a:solidFill>
                  <a:srgbClr val="444444"/>
                </a:solidFill>
                <a:latin typeface="Calibri"/>
                <a:cs typeface="Calibri"/>
              </a:rPr>
              <a:t>Reagan Fussell ​</a:t>
            </a:r>
          </a:p>
          <a:p>
            <a:r>
              <a:rPr lang="en-US" sz="1200">
                <a:solidFill>
                  <a:srgbClr val="444444"/>
                </a:solidFill>
                <a:latin typeface="Calibri"/>
                <a:cs typeface="Calibri"/>
              </a:rPr>
              <a:t>Blair MS ​</a:t>
            </a:r>
          </a:p>
          <a:p>
            <a:r>
              <a:rPr lang="en-US" sz="1200">
                <a:solidFill>
                  <a:srgbClr val="444444"/>
                </a:solidFill>
                <a:latin typeface="Calibri"/>
                <a:cs typeface="Calibri"/>
              </a:rPr>
              <a:t>Grade 8​</a:t>
            </a:r>
          </a:p>
          <a:p>
            <a:r>
              <a:rPr lang="en-US" sz="1200">
                <a:solidFill>
                  <a:srgbClr val="444444"/>
                </a:solidFill>
                <a:latin typeface="Calibri"/>
                <a:cs typeface="Calibri"/>
              </a:rPr>
              <a:t>​</a:t>
            </a:r>
          </a:p>
          <a:p>
            <a:r>
              <a:rPr lang="en-US" sz="1200">
                <a:solidFill>
                  <a:srgbClr val="444444"/>
                </a:solidFill>
                <a:latin typeface="Calibri"/>
                <a:cs typeface="Calibri"/>
              </a:rPr>
              <a:t>Teacher: Meggin Watkins ​</a:t>
            </a:r>
          </a:p>
          <a:p>
            <a:r>
              <a:rPr lang="en-US" sz="1200">
                <a:solidFill>
                  <a:srgbClr val="444444"/>
                </a:solidFill>
                <a:latin typeface="Calibri"/>
                <a:cs typeface="Calibri"/>
              </a:rPr>
              <a:t>​</a:t>
            </a:r>
          </a:p>
        </p:txBody>
      </p:sp>
    </p:spTree>
    <p:extLst>
      <p:ext uri="{BB962C8B-B14F-4D97-AF65-F5344CB8AC3E}">
        <p14:creationId xmlns:p14="http://schemas.microsoft.com/office/powerpoint/2010/main" val="2963372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4D4DD4CF-9732-4771-98FE-77886DC91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ark and gloomy clouds">
            <a:extLst>
              <a:ext uri="{FF2B5EF4-FFF2-40B4-BE49-F238E27FC236}">
                <a16:creationId xmlns:a16="http://schemas.microsoft.com/office/drawing/2014/main" id="{890D5D9A-D3F9-45B7-B55C-DBF910206756}"/>
              </a:ext>
            </a:extLst>
          </p:cNvPr>
          <p:cNvPicPr>
            <a:picLocks noChangeAspect="1"/>
          </p:cNvPicPr>
          <p:nvPr/>
        </p:nvPicPr>
        <p:blipFill rotWithShape="1">
          <a:blip r:embed="rId3"/>
          <a:srcRect l="192" r="27011" b="-1"/>
          <a:stretch/>
        </p:blipFill>
        <p:spPr>
          <a:xfrm>
            <a:off x="0" y="10"/>
            <a:ext cx="7479157" cy="6857990"/>
          </a:xfrm>
          <a:prstGeom prst="rect">
            <a:avLst/>
          </a:prstGeom>
        </p:spPr>
      </p:pic>
      <p:sp>
        <p:nvSpPr>
          <p:cNvPr id="52" name="Rectangle 51">
            <a:extLst>
              <a:ext uri="{FF2B5EF4-FFF2-40B4-BE49-F238E27FC236}">
                <a16:creationId xmlns:a16="http://schemas.microsoft.com/office/drawing/2014/main" id="{A2861A9C-C970-4FFE-B67C-222B6F573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791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a:extLst>
              <a:ext uri="{FF2B5EF4-FFF2-40B4-BE49-F238E27FC236}">
                <a16:creationId xmlns:a16="http://schemas.microsoft.com/office/drawing/2014/main" id="{D2FDF82E-EBD8-4EC5-AD10-CD9E70EE8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F120674-41A6-7F41-A0D5-E498EC50899F}"/>
              </a:ext>
            </a:extLst>
          </p:cNvPr>
          <p:cNvSpPr>
            <a:spLocks noGrp="1"/>
          </p:cNvSpPr>
          <p:nvPr>
            <p:ph type="title"/>
          </p:nvPr>
        </p:nvSpPr>
        <p:spPr>
          <a:xfrm>
            <a:off x="2063517" y="609600"/>
            <a:ext cx="3352128" cy="5042451"/>
          </a:xfrm>
        </p:spPr>
        <p:txBody>
          <a:bodyPr vert="horz" lIns="91440" tIns="45720" rIns="91440" bIns="45720" rtlCol="0" anchor="ctr">
            <a:normAutofit/>
          </a:bodyPr>
          <a:lstStyle/>
          <a:p>
            <a:r>
              <a:rPr lang="en-US" sz="1800" dirty="0"/>
              <a:t>Waiting</a:t>
            </a:r>
            <a:br>
              <a:rPr lang="en-US" sz="1800" dirty="0"/>
            </a:br>
            <a:r>
              <a:rPr lang="en-US" sz="1800" dirty="0"/>
              <a:t>Clouds form</a:t>
            </a:r>
            <a:br>
              <a:rPr lang="en-US" sz="1800" dirty="0"/>
            </a:br>
            <a:r>
              <a:rPr lang="en-US" sz="1800" dirty="0"/>
              <a:t>Waiting in line for water to fall</a:t>
            </a:r>
            <a:br>
              <a:rPr lang="en-US" sz="1800" dirty="0"/>
            </a:br>
            <a:r>
              <a:rPr lang="en-US" sz="1800" dirty="0"/>
              <a:t>Drip drip drip</a:t>
            </a:r>
            <a:br>
              <a:rPr lang="en-US" sz="1800" dirty="0"/>
            </a:br>
            <a:r>
              <a:rPr lang="en-US" sz="1800" dirty="0"/>
              <a:t>But no downpour</a:t>
            </a:r>
            <a:br>
              <a:rPr lang="en-US" sz="1800" dirty="0"/>
            </a:br>
            <a:r>
              <a:rPr lang="en-US" sz="1800" dirty="0"/>
              <a:t>That’s how it’ll feel down our backs</a:t>
            </a:r>
            <a:br>
              <a:rPr lang="en-US" sz="1800" dirty="0"/>
            </a:br>
            <a:br>
              <a:rPr lang="en-US" sz="1800" dirty="0"/>
            </a:br>
            <a:r>
              <a:rPr lang="en-US" sz="1800" dirty="0"/>
              <a:t>Drip drip drip</a:t>
            </a:r>
            <a:br>
              <a:rPr lang="en-US" sz="1800" dirty="0"/>
            </a:br>
            <a:r>
              <a:rPr lang="en-US" sz="1800" dirty="0"/>
              <a:t>Clouds form</a:t>
            </a:r>
            <a:br>
              <a:rPr lang="en-US" sz="1800" dirty="0"/>
            </a:br>
            <a:r>
              <a:rPr lang="en-US" sz="1800" dirty="0"/>
              <a:t>Thirsty for hydration</a:t>
            </a:r>
            <a:br>
              <a:rPr lang="en-US" sz="1800" dirty="0"/>
            </a:br>
            <a:br>
              <a:rPr lang="en-US" sz="1800" dirty="0"/>
            </a:br>
            <a:r>
              <a:rPr lang="en-US" sz="1800" dirty="0"/>
              <a:t>Anything that will quench our thirst for life</a:t>
            </a:r>
            <a:br>
              <a:rPr lang="en-US" sz="1800" dirty="0"/>
            </a:br>
            <a:br>
              <a:rPr lang="en-US" sz="1800" dirty="0"/>
            </a:br>
            <a:r>
              <a:rPr lang="en-US" sz="1800" dirty="0"/>
              <a:t>~Olivia Clay</a:t>
            </a:r>
          </a:p>
        </p:txBody>
      </p:sp>
      <p:sp>
        <p:nvSpPr>
          <p:cNvPr id="45" name="TextBox 44">
            <a:extLst>
              <a:ext uri="{FF2B5EF4-FFF2-40B4-BE49-F238E27FC236}">
                <a16:creationId xmlns:a16="http://schemas.microsoft.com/office/drawing/2014/main" id="{11277927-D849-614D-89A4-30183C052000}"/>
              </a:ext>
            </a:extLst>
          </p:cNvPr>
          <p:cNvSpPr txBox="1"/>
          <p:nvPr/>
        </p:nvSpPr>
        <p:spPr>
          <a:xfrm>
            <a:off x="7971120" y="3277990"/>
            <a:ext cx="3352128" cy="3881309"/>
          </a:xfrm>
          <a:prstGeom prst="rect">
            <a:avLst/>
          </a:prstGeom>
        </p:spPr>
        <p:txBody>
          <a:bodyPr vert="horz" lIns="91440" tIns="45720" rIns="91440" bIns="45720" rtlCol="0">
            <a:normAutofit/>
          </a:bodyPr>
          <a:lstStyle/>
          <a:p>
            <a:pPr defTabSz="914400">
              <a:lnSpc>
                <a:spcPct val="110000"/>
              </a:lnSpc>
              <a:spcBef>
                <a:spcPts val="0"/>
              </a:spcBef>
              <a:spcAft>
                <a:spcPts val="600"/>
              </a:spcAft>
              <a:buClr>
                <a:schemeClr val="tx1"/>
              </a:buClr>
            </a:pPr>
            <a:r>
              <a:rPr lang="en-US" sz="1300" b="0" i="0" u="none" strike="noStrike" cap="all" dirty="0"/>
              <a:t>My poetry is about how we need water in order to thrive in our environment. Less water means that there'll be less clouds to gather up and rain on on our undependable earth. Water makes memories, extinguishes heat, and most importantly it sustains life. The clouds kind of represent us waiting for something to happen, but not doing anything to achieve that goal. We can dream it and think about it, but without a cause or motivation, nothing would get done. Water would never be a clean resource anymore.</a:t>
            </a:r>
            <a:br>
              <a:rPr lang="en-US" sz="1300" cap="all" dirty="0"/>
            </a:br>
            <a:endParaRPr lang="en-US" sz="1300" cap="all" dirty="0"/>
          </a:p>
        </p:txBody>
      </p:sp>
      <p:sp>
        <p:nvSpPr>
          <p:cNvPr id="9" name="TextBox 8">
            <a:extLst>
              <a:ext uri="{FF2B5EF4-FFF2-40B4-BE49-F238E27FC236}">
                <a16:creationId xmlns:a16="http://schemas.microsoft.com/office/drawing/2014/main" id="{779A12D0-A608-284E-81F9-93A5889AD8C8}"/>
              </a:ext>
            </a:extLst>
          </p:cNvPr>
          <p:cNvSpPr txBox="1"/>
          <p:nvPr/>
        </p:nvSpPr>
        <p:spPr>
          <a:xfrm>
            <a:off x="7971120" y="1337006"/>
            <a:ext cx="2279374" cy="1815882"/>
          </a:xfrm>
          <a:prstGeom prst="rect">
            <a:avLst/>
          </a:prstGeom>
          <a:noFill/>
        </p:spPr>
        <p:txBody>
          <a:bodyPr wrap="square">
            <a:spAutoFit/>
          </a:bodyPr>
          <a:lstStyle/>
          <a:p>
            <a:r>
              <a:rPr lang="en-US" sz="1400" i="0" kern="1200" dirty="0">
                <a:solidFill>
                  <a:schemeClr val="tx1"/>
                </a:solidFill>
                <a:effectLst/>
                <a:latin typeface="+mn-lt"/>
                <a:ea typeface="+mn-ea"/>
                <a:cs typeface="+mn-cs"/>
              </a:rPr>
              <a:t>“Waiting”</a:t>
            </a:r>
          </a:p>
          <a:p>
            <a:r>
              <a:rPr lang="en-US" sz="1400" i="0" kern="1200" dirty="0">
                <a:solidFill>
                  <a:schemeClr val="tx1"/>
                </a:solidFill>
                <a:effectLst/>
                <a:latin typeface="+mn-lt"/>
                <a:ea typeface="+mn-ea"/>
                <a:cs typeface="+mn-cs"/>
              </a:rPr>
              <a:t>Poetry</a:t>
            </a:r>
          </a:p>
          <a:p>
            <a:endParaRPr lang="en-US" sz="1400" i="0" kern="1200" dirty="0">
              <a:solidFill>
                <a:schemeClr val="tx1"/>
              </a:solidFill>
              <a:effectLst/>
              <a:latin typeface="+mn-lt"/>
              <a:ea typeface="+mn-ea"/>
              <a:cs typeface="+mn-cs"/>
            </a:endParaRPr>
          </a:p>
          <a:p>
            <a:r>
              <a:rPr lang="en-US" sz="1400" i="0" kern="1200" dirty="0">
                <a:solidFill>
                  <a:schemeClr val="tx1"/>
                </a:solidFill>
                <a:effectLst/>
                <a:latin typeface="+mn-lt"/>
                <a:ea typeface="+mn-ea"/>
                <a:cs typeface="+mn-cs"/>
              </a:rPr>
              <a:t>Olivia Clay</a:t>
            </a:r>
          </a:p>
          <a:p>
            <a:r>
              <a:rPr lang="en-US" sz="1400" i="0" kern="1200" dirty="0">
                <a:solidFill>
                  <a:schemeClr val="tx1"/>
                </a:solidFill>
                <a:effectLst/>
                <a:latin typeface="+mn-lt"/>
                <a:ea typeface="+mn-ea"/>
                <a:cs typeface="+mn-cs"/>
              </a:rPr>
              <a:t>Granby HS</a:t>
            </a:r>
          </a:p>
          <a:p>
            <a:r>
              <a:rPr lang="en-US" sz="1400" i="0" kern="1200" dirty="0">
                <a:solidFill>
                  <a:schemeClr val="tx1"/>
                </a:solidFill>
                <a:effectLst/>
                <a:latin typeface="+mn-lt"/>
                <a:ea typeface="+mn-ea"/>
                <a:cs typeface="+mn-cs"/>
              </a:rPr>
              <a:t>Grade 11</a:t>
            </a:r>
          </a:p>
          <a:p>
            <a:endParaRPr lang="en-US" sz="1400" i="0" kern="1200" dirty="0">
              <a:solidFill>
                <a:schemeClr val="tx1"/>
              </a:solidFill>
              <a:effectLst/>
              <a:latin typeface="+mn-lt"/>
              <a:ea typeface="+mn-ea"/>
              <a:cs typeface="+mn-cs"/>
            </a:endParaRPr>
          </a:p>
          <a:p>
            <a:r>
              <a:rPr lang="en-US" sz="1400" i="0" kern="1200" dirty="0">
                <a:solidFill>
                  <a:schemeClr val="tx1"/>
                </a:solidFill>
                <a:effectLst/>
                <a:latin typeface="+mn-lt"/>
                <a:ea typeface="+mn-ea"/>
                <a:cs typeface="+mn-cs"/>
              </a:rPr>
              <a:t>Teacher: Nicole Harp </a:t>
            </a:r>
          </a:p>
        </p:txBody>
      </p:sp>
      <p:pic>
        <p:nvPicPr>
          <p:cNvPr id="3" name="Picture 4" descr="Icon&#10;&#10;Description automatically generated">
            <a:extLst>
              <a:ext uri="{FF2B5EF4-FFF2-40B4-BE49-F238E27FC236}">
                <a16:creationId xmlns:a16="http://schemas.microsoft.com/office/drawing/2014/main" id="{3CE00312-8B48-4D98-98B4-75B06AEA22B4}"/>
              </a:ext>
            </a:extLst>
          </p:cNvPr>
          <p:cNvPicPr>
            <a:picLocks noChangeAspect="1"/>
          </p:cNvPicPr>
          <p:nvPr/>
        </p:nvPicPr>
        <p:blipFill>
          <a:blip r:embed="rId5"/>
          <a:stretch>
            <a:fillRect/>
          </a:stretch>
        </p:blipFill>
        <p:spPr>
          <a:xfrm>
            <a:off x="10035072" y="-108"/>
            <a:ext cx="2160038" cy="2457280"/>
          </a:xfrm>
          <a:prstGeom prst="rect">
            <a:avLst/>
          </a:prstGeom>
        </p:spPr>
      </p:pic>
    </p:spTree>
    <p:extLst>
      <p:ext uri="{BB962C8B-B14F-4D97-AF65-F5344CB8AC3E}">
        <p14:creationId xmlns:p14="http://schemas.microsoft.com/office/powerpoint/2010/main" val="4161942521"/>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{2349BE3D-5832-3146-A0A5-7835A44710C5}tf10001073</Template>
  <TotalTime>18445</TotalTime>
  <Words>1587</Words>
  <Application>Microsoft Office PowerPoint</Application>
  <PresentationFormat>Widescreen</PresentationFormat>
  <Paragraphs>184</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Tw Cen MT</vt:lpstr>
      <vt:lpstr>Droplet</vt:lpstr>
      <vt:lpstr>Norfolk Sister Cities  in Collaboration with  Norfolk Public Schools, Presents:  Young Artists, Young Authors Showcase 2022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Waiting Clouds form Waiting in line for water to fall Drip drip drip But no downpour That’s how it’ll feel down our backs  Drip drip drip Clouds form Thirsty for hydration  Anything that will quench our thirst for life  ~Olivia Clay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Georgeanna Fellio</dc:creator>
  <cp:lastModifiedBy>Jennifer Priest</cp:lastModifiedBy>
  <cp:revision>68</cp:revision>
  <dcterms:created xsi:type="dcterms:W3CDTF">2022-01-13T18:34:30Z</dcterms:created>
  <dcterms:modified xsi:type="dcterms:W3CDTF">2022-02-23T23:20:28Z</dcterms:modified>
</cp:coreProperties>
</file>